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</p:sldIdLst>
  <p:sldSz cy="5143500" cx="9144000"/>
  <p:notesSz cx="6858000" cy="9144000"/>
  <p:embeddedFontLst>
    <p:embeddedFont>
      <p:font typeface="Montserrat SemiBold"/>
      <p:regular r:id="rId76"/>
      <p:bold r:id="rId77"/>
      <p:italic r:id="rId78"/>
      <p:boldItalic r:id="rId79"/>
    </p:embeddedFont>
    <p:embeddedFont>
      <p:font typeface="Roboto"/>
      <p:regular r:id="rId80"/>
      <p:bold r:id="rId81"/>
      <p:italic r:id="rId82"/>
      <p:boldItalic r:id="rId83"/>
    </p:embeddedFont>
    <p:embeddedFont>
      <p:font typeface="Montserrat Black"/>
      <p:bold r:id="rId84"/>
      <p:boldItalic r:id="rId85"/>
    </p:embeddedFont>
    <p:embeddedFont>
      <p:font typeface="Montserrat"/>
      <p:regular r:id="rId86"/>
      <p:bold r:id="rId87"/>
      <p:italic r:id="rId88"/>
      <p:boldItalic r:id="rId89"/>
    </p:embeddedFont>
    <p:embeddedFont>
      <p:font typeface="Montserrat Medium"/>
      <p:regular r:id="rId90"/>
      <p:bold r:id="rId91"/>
      <p:italic r:id="rId92"/>
      <p:boldItalic r:id="rId93"/>
    </p:embeddedFont>
    <p:embeddedFont>
      <p:font typeface="Roboto Light"/>
      <p:regular r:id="rId94"/>
      <p:bold r:id="rId95"/>
      <p:italic r:id="rId96"/>
      <p:boldItalic r:id="rId97"/>
    </p:embeddedFont>
    <p:embeddedFont>
      <p:font typeface="Montserrat ExtraBold"/>
      <p:bold r:id="rId98"/>
      <p:boldItalic r:id="rId99"/>
    </p:embeddedFont>
    <p:embeddedFont>
      <p:font typeface="Open Sans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2018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3918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  <p15:guide id="16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551376D-5EB1-4829-90D7-2871EB6A267D}">
  <a:tblStyle styleId="{3551376D-5EB1-4829-90D7-2871EB6A26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0F9EF51-1053-412D-9113-9B584E4A466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"/>
        <p:guide pos="110" orient="horz"/>
        <p:guide pos="3130" orient="horz"/>
        <p:guide pos="5655"/>
        <p:guide pos="4704"/>
        <p:guide pos="353"/>
        <p:guide pos="4459"/>
        <p:guide pos="696" orient="horz"/>
        <p:guide pos="1622" orient="horz"/>
        <p:guide pos="2018" orient="horz"/>
        <p:guide pos="2906" orient="horz"/>
        <p:guide pos="2098"/>
        <p:guide pos="3918"/>
        <p:guide pos="4311"/>
        <p:guide pos="1017" orient="horz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OpenSans-boldItalic.fntdata"/><Relationship Id="rId102" Type="http://schemas.openxmlformats.org/officeDocument/2006/relationships/font" Target="fonts/OpenSans-italic.fntdata"/><Relationship Id="rId101" Type="http://schemas.openxmlformats.org/officeDocument/2006/relationships/font" Target="fonts/OpenSans-bold.fntdata"/><Relationship Id="rId100" Type="http://schemas.openxmlformats.org/officeDocument/2006/relationships/font" Target="fonts/OpenSans-regular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RobotoLight-bold.fntdata"/><Relationship Id="rId94" Type="http://schemas.openxmlformats.org/officeDocument/2006/relationships/font" Target="fonts/RobotoLight-regular.fntdata"/><Relationship Id="rId97" Type="http://schemas.openxmlformats.org/officeDocument/2006/relationships/font" Target="fonts/RobotoLight-boldItalic.fntdata"/><Relationship Id="rId96" Type="http://schemas.openxmlformats.org/officeDocument/2006/relationships/font" Target="fonts/RobotoLight-italic.fntdata"/><Relationship Id="rId11" Type="http://schemas.openxmlformats.org/officeDocument/2006/relationships/slide" Target="slides/slide3.xml"/><Relationship Id="rId99" Type="http://schemas.openxmlformats.org/officeDocument/2006/relationships/font" Target="fonts/MontserratExtraBold-boldItalic.fntdata"/><Relationship Id="rId10" Type="http://schemas.openxmlformats.org/officeDocument/2006/relationships/slide" Target="slides/slide2.xml"/><Relationship Id="rId98" Type="http://schemas.openxmlformats.org/officeDocument/2006/relationships/font" Target="fonts/MontserratExtraBold-bold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MontserratMedium-bold.fntdata"/><Relationship Id="rId90" Type="http://schemas.openxmlformats.org/officeDocument/2006/relationships/font" Target="fonts/MontserratMedium-regular.fntdata"/><Relationship Id="rId93" Type="http://schemas.openxmlformats.org/officeDocument/2006/relationships/font" Target="fonts/MontserratMedium-boldItalic.fntdata"/><Relationship Id="rId92" Type="http://schemas.openxmlformats.org/officeDocument/2006/relationships/font" Target="fonts/MontserratMedium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MontserratBlack-bold.fntdata"/><Relationship Id="rId83" Type="http://schemas.openxmlformats.org/officeDocument/2006/relationships/font" Target="fonts/Roboto-boldItalic.fntdata"/><Relationship Id="rId86" Type="http://schemas.openxmlformats.org/officeDocument/2006/relationships/font" Target="fonts/Montserrat-regular.fntdata"/><Relationship Id="rId85" Type="http://schemas.openxmlformats.org/officeDocument/2006/relationships/font" Target="fonts/MontserratBlack-boldItalic.fntdata"/><Relationship Id="rId88" Type="http://schemas.openxmlformats.org/officeDocument/2006/relationships/font" Target="fonts/Montserrat-italic.fntdata"/><Relationship Id="rId87" Type="http://schemas.openxmlformats.org/officeDocument/2006/relationships/font" Target="fonts/Montserrat-bold.fntdata"/><Relationship Id="rId89" Type="http://schemas.openxmlformats.org/officeDocument/2006/relationships/font" Target="fonts/Montserrat-boldItalic.fntdata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font" Target="fonts/MontserratSemiBold-bold.fntdata"/><Relationship Id="rId76" Type="http://schemas.openxmlformats.org/officeDocument/2006/relationships/font" Target="fonts/MontserratSemiBold-regular.fntdata"/><Relationship Id="rId79" Type="http://schemas.openxmlformats.org/officeDocument/2006/relationships/font" Target="fonts/MontserratSemiBold-boldItalic.fntdata"/><Relationship Id="rId78" Type="http://schemas.openxmlformats.org/officeDocument/2006/relationships/font" Target="fonts/MontserratSemiBold-italic.fntdata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70dd1bee_1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70dd1b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73460443d_0_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73460443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85bed6db8b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85bed6d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85bed6db8b_0_10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85bed6db8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c944af77b_0_20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c944af77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8c944af77b_0_2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8c944af77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8c944af77b_0_22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8c944af77b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8c944af77b_0_2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8c944af77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c944af77b_0_26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8c944af77b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89db9e3b5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89db9e3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89db9e3b5_0_3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89db9e3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f469a67e_0_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f469a6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8c944af77b_0_29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8c944af77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8c944af77b_0_3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8c944af77b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5bed6db8b_0_1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5bed6db8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66b5fb224_1_1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66b5fb224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7f2d5e2f3_0_48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7f2d5e2f3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c944af77b_0_36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8c944af77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c944af77b_0_39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8c944af77b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c944af77b_0_4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8c944af77b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c944af77b_0_43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c944af77b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c944af77b_0_45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8c944af77b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58c6434_0_34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5e58c643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8c944af77b_0_50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8c944af77b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c944af77b_0_54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8c944af77b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8c944af77b_0_5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8c944af77b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8c944af77b_0_58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8c944af77b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829d3533a_3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829d3533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c944af77b_0_6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8c944af77b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1419c169_0_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1419c16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781419c169_0_8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781419c16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f36544376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f365443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8c96e4ebb2_1_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8c96e4ebb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c944af77b_0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c944af77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c96e4ebb2_1_3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c96e4ebb2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8c96e4ebb2_1_7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8c96e4ebb2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8c96e4ebb2_1_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8c96e4ebb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87f2d5e2f3_0_194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87f2d5e2f3_0_1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87f2d5e2f3_0_195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87f2d5e2f3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75f469a67e_0_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75f469a67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81419c169_0_14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781419c16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6c9b470196_0_2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6c9b47019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7670dd1bee_2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7670dd1b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11eb70f6320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Google Shape;1162;g11eb70f63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c944af77b_0_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c944af7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3b9cad7297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g13b9cad7297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3b9cad729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g13b9cad729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b9cad729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g13b9cad729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3b9cad7297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9" name="Google Shape;1209;g13b9cad7297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b9cad729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7" name="Google Shape;1217;g13b9cad729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3b9cad729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8" name="Google Shape;1228;g13b9cad729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13b9cad729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g13b9cad729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3b9cad7297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g13b9cad7297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3b9cad7297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g13b9cad7297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3b9cad7297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5" name="Google Shape;1265;g13b9cad7297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c944af77b_0_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c944af77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3b9cad7297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2" name="Google Shape;1282;g13b9cad729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3b9cad7297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8" name="Google Shape;1288;g13b9cad7297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3b9cad729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4" name="Google Shape;1304;g13b9cad729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3b9cad7297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g13b9cad7297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3b9cad7297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g13b9cad7297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3b9cad7297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0" name="Google Shape;1330;g13b9cad7297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13b9cad7297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g13b9cad7297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3b9cad7297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7" name="Google Shape;1357;g13b9cad7297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c944af77b_0_1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8c944af77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c944af77b_0_17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c944af77b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81419c169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81419c1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">
  <p:cSld name="CUSTOM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2">
  <p:cSld name="TITLE_AND_BODY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/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" type="body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730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667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b="0" i="0" sz="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Работа на платформе»">
  <p:cSld name="CUSTOM_1_1_1_1_1_1_1_1_1_1_3_1_1_4_4_1_1_1_1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3">
            <a:alphaModFix/>
          </a:blip>
          <a:srcRect b="0" l="0" r="-8260" t="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">
  <p:cSld name="CUSTOM_1_1_1_1_1_1_1_1_1_1_3_1_1_4_1_1_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8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Май 2021">
  <p:cSld name="CUSTOM_1_1_1_1_1_1_1_1_1_1_3_1_1_4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4" name="Google Shape;10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9"/>
          <p:cNvSpPr txBox="1"/>
          <p:nvPr>
            <p:ph idx="1" type="subTitle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29"/>
          <p:cNvSpPr txBox="1"/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овторение»">
  <p:cSld name="CUSTOM_1_1_1_1_1_1_1_1_1_1_3_1_1_4_4"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-1899" l="0" r="-8236" t="1900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Новая тема»">
  <p:cSld name="CUSTOM_1_1_1_1_1_1_1_1_1_1_3_1_1_4_4_1">
    <p:bg>
      <p:bgPr>
        <a:solidFill>
          <a:schemeClr val="accent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1" name="Google Shape;121;p31"/>
          <p:cNvPicPr preferRelativeResize="0"/>
          <p:nvPr/>
        </p:nvPicPr>
        <p:blipFill rotWithShape="1">
          <a:blip r:embed="rId3">
            <a:alphaModFix/>
          </a:blip>
          <a:srcRect b="-59" l="-11184" r="-21335" t="60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Обсуждение»">
  <p:cSld name="CUSTOM_1_1_1_1_1_1_1_1_1_1_3_1_1_4_4_1_1">
    <p:bg>
      <p:bgPr>
        <a:solidFill>
          <a:schemeClr val="accent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2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8" name="Google Shape;128;p32"/>
          <p:cNvPicPr preferRelativeResize="0"/>
          <p:nvPr/>
        </p:nvPicPr>
        <p:blipFill rotWithShape="1">
          <a:blip r:embed="rId3">
            <a:alphaModFix/>
          </a:blip>
          <a:srcRect b="0" l="0" r="-33743" t="-2827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Групповая работа»">
  <p:cSld name="CUSTOM_1_1_1_1_1_1_1_1_1_1_3_1_1_4_4_1_1_1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5" name="Google Shape;1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ерерыв»">
  <p:cSld name="CUSTOM_1_1_1_1_1_1_1_1_1_1_3_1_1_4_4_1_1_1_1_1">
    <p:bg>
      <p:bgPr>
        <a:solidFill>
          <a:schemeClr val="accent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4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4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2" name="Google Shape;142;p34"/>
          <p:cNvPicPr preferRelativeResize="0"/>
          <p:nvPr/>
        </p:nvPicPr>
        <p:blipFill rotWithShape="1">
          <a:blip r:embed="rId3">
            <a:alphaModFix/>
          </a:blip>
          <a:srcRect b="0" l="-5793" r="-4350" t="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Физкультминутка»">
  <p:cSld name="CUSTOM_1_1_1_1_1_1_1_1_1_1_3_1_1_4_4_1_1_1_1_1_1">
    <p:bg>
      <p:bgPr>
        <a:solidFill>
          <a:schemeClr val="accent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9" name="Google Shape;1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Завершение урока»">
  <p:cSld name="CUSTOM_1_1_1_1_1_1_1_1_1_1_3_1_1_4_4_1_1_1_1_1_1_1">
    <p:bg>
      <p:bgPr>
        <a:solidFill>
          <a:schemeClr val="accent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6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56" name="Google Shape;1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Демонстрация работы»">
  <p:cSld name="CUSTOM_1_1_1_1_1_1_1_1_1_1_3_1_1_4_4_1_1_1_1_1_1_1_1">
    <p:bg>
      <p:bgPr>
        <a:solidFill>
          <a:srgbClr val="C291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63" name="Google Shape;163;p37"/>
          <p:cNvPicPr preferRelativeResize="0"/>
          <p:nvPr/>
        </p:nvPicPr>
        <p:blipFill rotWithShape="1">
          <a:blip r:embed="rId3">
            <a:alphaModFix/>
          </a:blip>
          <a:srcRect b="-6398" l="-3199" r="0" t="3865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May 2021">
  <p:cSld name="CUSTOM_1_1_1_1_1_1_1_1_1_1_3_1_1_4_3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">
  <p:cSld name="CUSTOM_1_1_1_1_1_1_1_1_1_1_3_1_1_4_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9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. Заголовок. Текст.">
  <p:cSld name="CUSTOM_1_1_1_1_1_1_1_1_1_1_3_1_1_4_2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0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4" name="Google Shape;174;p40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">
  <p:cSld name="CUSTOM_1_1_1_1_1_1_1_1_1_1_3_1_1_4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1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. Заголовок. Текст.">
  <p:cSld name="CUSTOM_1_1_1_1_1_1_1_1_1_1_3_1_1_4_1_1_2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2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4" name="Google Shape;184;p42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">
  <p:cSld name="CUSTOM_1_1_1_1_1_1_1_1_1_1_3_1_1_4_1_1_1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3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. Заголовок. Текст.">
  <p:cSld name="CUSTOM_1_1_1_1_1_1_1_1_1_1_3_1_1_4_1_1_1_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44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44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4" name="Google Shape;194;p44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. Заголовок. Текст.">
  <p:cSld name="CUSTOM_1_1_1_1_1_1_1_1_1_1_3_1_1_4_1_1_1_2_1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45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0" name="Google Shape;200;p45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">
  <p:cSld name="CUSTOM_1_1_1_1_1_1_1_1_1_1_3_1_1_4_1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6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. Заголовок. Текст.">
  <p:cSld name="CUSTOM_1_1_1_1_1_1_1_1_1_1_3_1_1_4_1_1_1_1_2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7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7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0" name="Google Shape;210;p47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. Заголовок. Текст.">
  <p:cSld name="CUSTOM_1_1_1_1_1_1_1_1_1_1_3_1_1_4_1_1_1_1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8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4" name="Google Shape;214;p48"/>
          <p:cNvPicPr preferRelativeResize="0"/>
          <p:nvPr/>
        </p:nvPicPr>
        <p:blipFill rotWithShape="1">
          <a:blip r:embed="rId2">
            <a:alphaModFix/>
          </a:blip>
          <a:srcRect b="-714" l="-28329" r="-21483" t="-7557"/>
          <a:stretch/>
        </p:blipFill>
        <p:spPr>
          <a:xfrm>
            <a:off x="7948809" y="4394450"/>
            <a:ext cx="1129024" cy="6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8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6" name="Google Shape;216;p48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">
  <p:cSld name="CUSTOM_1_1_1_1_1_1_1_1_1_1_3_1_1_4_1_1_1_1_1_2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9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0" name="Google Shape;220;p49"/>
          <p:cNvPicPr preferRelativeResize="0"/>
          <p:nvPr/>
        </p:nvPicPr>
        <p:blipFill rotWithShape="1">
          <a:blip r:embed="rId2">
            <a:alphaModFix/>
          </a:blip>
          <a:srcRect b="0" l="-5793" r="-4350" t="0"/>
          <a:stretch/>
        </p:blipFill>
        <p:spPr>
          <a:xfrm>
            <a:off x="8232112" y="4422325"/>
            <a:ext cx="722625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нстрация работы в редакторе">
  <p:cSld name="CUSTOM_1_1_1_1_1_1_1_1_1_1_3_1_1_4_1_1_1_1_1_2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50"/>
          <p:cNvPicPr preferRelativeResize="0"/>
          <p:nvPr/>
        </p:nvPicPr>
        <p:blipFill rotWithShape="1">
          <a:blip r:embed="rId2">
            <a:alphaModFix/>
          </a:blip>
          <a:srcRect b="-6398" l="-3199" r="0" t="3865"/>
          <a:stretch/>
        </p:blipFill>
        <p:spPr>
          <a:xfrm>
            <a:off x="8271116" y="4449368"/>
            <a:ext cx="596300" cy="5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">
  <p:cSld name="CUSTOM_1_1_1_1_1_1_1_1_1_1_3_1_1_4_1_1_1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51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. Заголовок. Текст.">
  <p:cSld name="CUSTOM_1_1_1_1_1_1_1_1_1_1_3_1_1_4_1_1_1_1_1_1_1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2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Групповая работа</a:t>
            </a:r>
            <a:endParaRPr b="0" i="0" sz="12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2" name="Google Shape;232;p52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5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9" name="Google Shape;2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6"/>
          <p:cNvSpPr txBox="1"/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Black"/>
              <a:buNone/>
              <a:defRPr b="0" i="0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1" type="body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hyperlink" Target="https://drive.google.com/file/d/1X9eHvyDp85LCatSnA9eItb1KDh7WDSqA/view?usp=sharing" TargetMode="External"/><Relationship Id="rId6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4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6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Relationship Id="rId4" Type="http://schemas.openxmlformats.org/officeDocument/2006/relationships/image" Target="../media/image21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jpg"/><Relationship Id="rId4" Type="http://schemas.openxmlformats.org/officeDocument/2006/relationships/image" Target="../media/image21.png"/><Relationship Id="rId5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5" Type="http://schemas.openxmlformats.org/officeDocument/2006/relationships/image" Target="../media/image6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76.png"/><Relationship Id="rId9" Type="http://schemas.openxmlformats.org/officeDocument/2006/relationships/hyperlink" Target="https://mars.algoritmika.az/test-lesson/task?task=12303&amp;track=1&amp;level=1&amp;lang=en-US&amp;referrerHost=https%3A%2F%2Flms.alg.academy" TargetMode="External"/><Relationship Id="rId5" Type="http://schemas.openxmlformats.org/officeDocument/2006/relationships/hyperlink" Target="https://mars.algoritmika.org/test-lesson/task?task=1430&amp;track=1&amp;level=2&amp;lang=ru-RU" TargetMode="External"/><Relationship Id="rId6" Type="http://schemas.openxmlformats.org/officeDocument/2006/relationships/hyperlink" Target="https://mars.algoritmika.az/test-lesson/task?task=12304&amp;track=1&amp;level=1&amp;lang=en-US&amp;referrerHost=https%3A%2F%2Flms.alg.academy" TargetMode="External"/><Relationship Id="rId7" Type="http://schemas.openxmlformats.org/officeDocument/2006/relationships/image" Target="../media/image21.png"/><Relationship Id="rId8" Type="http://schemas.openxmlformats.org/officeDocument/2006/relationships/image" Target="../media/image45.png"/><Relationship Id="rId11" Type="http://schemas.openxmlformats.org/officeDocument/2006/relationships/image" Target="../media/image46.png"/><Relationship Id="rId10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jp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Relationship Id="rId4" Type="http://schemas.openxmlformats.org/officeDocument/2006/relationships/image" Target="../media/image76.png"/><Relationship Id="rId9" Type="http://schemas.openxmlformats.org/officeDocument/2006/relationships/image" Target="../media/image39.png"/><Relationship Id="rId5" Type="http://schemas.openxmlformats.org/officeDocument/2006/relationships/hyperlink" Target="https://mars.algoritmika.az/test-lesson/task?task=12304&amp;track=1&amp;level=1&amp;lang=en-US&amp;referrerHost=https%3A%2F%2Flms.alg.academy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45.png"/><Relationship Id="rId8" Type="http://schemas.openxmlformats.org/officeDocument/2006/relationships/hyperlink" Target="https://mars.algoritmika.az/test-lesson/task?task=12304&amp;track=1&amp;level=1&amp;lang=en-US&amp;referrerHost=https%3A%2F%2Flms.alg.academy" TargetMode="External"/><Relationship Id="rId10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Relationship Id="rId4" Type="http://schemas.openxmlformats.org/officeDocument/2006/relationships/image" Target="../media/image48.png"/><Relationship Id="rId5" Type="http://schemas.openxmlformats.org/officeDocument/2006/relationships/image" Target="../media/image87.jpg"/><Relationship Id="rId6" Type="http://schemas.openxmlformats.org/officeDocument/2006/relationships/image" Target="../media/image4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1.png"/><Relationship Id="rId4" Type="http://schemas.openxmlformats.org/officeDocument/2006/relationships/image" Target="../media/image48.png"/><Relationship Id="rId5" Type="http://schemas.openxmlformats.org/officeDocument/2006/relationships/image" Target="../media/image8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image" Target="../media/image61.jpg"/><Relationship Id="rId5" Type="http://schemas.openxmlformats.org/officeDocument/2006/relationships/image" Target="../media/image21.png"/><Relationship Id="rId6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Relationship Id="rId4" Type="http://schemas.openxmlformats.org/officeDocument/2006/relationships/image" Target="../media/image48.png"/><Relationship Id="rId5" Type="http://schemas.openxmlformats.org/officeDocument/2006/relationships/hyperlink" Target="https://docs.google.com/document/d/1vnCV98Zp1vUCvzl7aoxLvNon1mBfrnuhvVwUkmUPWIM/edit?usp=sharing" TargetMode="External"/><Relationship Id="rId6" Type="http://schemas.openxmlformats.org/officeDocument/2006/relationships/hyperlink" Target="https://docs.google.com/document/d/1CoZ4P4SiGcGMvZiM3RN__5uWA_uNo-po7OJ9r8DIzAM/edit?usp=sharing" TargetMode="External"/><Relationship Id="rId7" Type="http://schemas.openxmlformats.org/officeDocument/2006/relationships/hyperlink" Target="https://docs.google.com/document/d/1hUEkD5ZMsMxj3z-c0_iGjyPPLVmoNxNzWEdLFlN3Zdg/edit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Relationship Id="rId4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2.png"/><Relationship Id="rId4" Type="http://schemas.openxmlformats.org/officeDocument/2006/relationships/image" Target="../media/image59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Relationship Id="rId4" Type="http://schemas.openxmlformats.org/officeDocument/2006/relationships/image" Target="../media/image56.png"/><Relationship Id="rId5" Type="http://schemas.openxmlformats.org/officeDocument/2006/relationships/image" Target="../media/image64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5" Type="http://schemas.openxmlformats.org/officeDocument/2006/relationships/image" Target="../media/image7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Relationship Id="rId4" Type="http://schemas.openxmlformats.org/officeDocument/2006/relationships/image" Target="../media/image62.jpg"/><Relationship Id="rId5" Type="http://schemas.openxmlformats.org/officeDocument/2006/relationships/image" Target="../media/image79.png"/><Relationship Id="rId6" Type="http://schemas.openxmlformats.org/officeDocument/2006/relationships/image" Target="../media/image7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Relationship Id="rId5" Type="http://schemas.openxmlformats.org/officeDocument/2006/relationships/image" Target="../media/image6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png"/><Relationship Id="rId4" Type="http://schemas.openxmlformats.org/officeDocument/2006/relationships/image" Target="../media/image8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4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 txBox="1"/>
          <p:nvPr/>
        </p:nvSpPr>
        <p:spPr>
          <a:xfrm>
            <a:off x="360000" y="1820080"/>
            <a:ext cx="4212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4.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55"/>
          <p:cNvSpPr txBox="1"/>
          <p:nvPr/>
        </p:nvSpPr>
        <p:spPr>
          <a:xfrm>
            <a:off x="360000" y="2309124"/>
            <a:ext cx="8424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Nested</a:t>
            </a:r>
            <a:endParaRPr sz="4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structures</a:t>
            </a:r>
            <a:endParaRPr sz="4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" name="Google Shape;246;p55"/>
          <p:cNvSpPr txBox="1"/>
          <p:nvPr/>
        </p:nvSpPr>
        <p:spPr>
          <a:xfrm>
            <a:off x="360001" y="4383136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Link to guidelines</a:t>
            </a:r>
            <a:endParaRPr sz="1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47" name="Google Shape;2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994" y="4584597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5">
            <a:hlinkClick r:id="rId5"/>
          </p:cNvPr>
          <p:cNvSpPr/>
          <p:nvPr/>
        </p:nvSpPr>
        <p:spPr>
          <a:xfrm>
            <a:off x="360010" y="4417416"/>
            <a:ext cx="2211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5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00" y="360000"/>
            <a:ext cx="3053750" cy="6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4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4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900" y="1647000"/>
            <a:ext cx="1954200" cy="18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4"/>
          <p:cNvSpPr txBox="1"/>
          <p:nvPr/>
        </p:nvSpPr>
        <p:spPr>
          <a:xfrm>
            <a:off x="360000" y="320450"/>
            <a:ext cx="5153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4. Nested data structures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348850" y="13558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</a:t>
            </a:r>
            <a:endParaRPr sz="37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/>
          <p:nvPr/>
        </p:nvSpPr>
        <p:spPr>
          <a:xfrm>
            <a:off x="360000" y="175175"/>
            <a:ext cx="71085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To start the training, first show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your level of knowledge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!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37" name="Google Shape;437;p6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38" name="Google Shape;438;p6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65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1" name="Google Shape;44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5"/>
          <p:cNvPicPr preferRelativeResize="0"/>
          <p:nvPr/>
        </p:nvPicPr>
        <p:blipFill rotWithShape="1">
          <a:blip r:embed="rId5">
            <a:alphaModFix/>
          </a:blip>
          <a:srcRect b="0" l="48617" r="0" t="0"/>
          <a:stretch/>
        </p:blipFill>
        <p:spPr>
          <a:xfrm>
            <a:off x="6125876" y="991937"/>
            <a:ext cx="1436876" cy="390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types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do you know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51" name="Google Shape;451;p6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52" name="Google Shape;452;p6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66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5" name="Google Shape;4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/>
        </p:nvSpPr>
        <p:spPr>
          <a:xfrm>
            <a:off x="360000" y="175175"/>
            <a:ext cx="70995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types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do you know?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64" name="Google Shape;464;p6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65" name="Google Shape;465;p6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6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67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7"/>
          <p:cNvSpPr txBox="1"/>
          <p:nvPr/>
        </p:nvSpPr>
        <p:spPr>
          <a:xfrm>
            <a:off x="252300" y="608750"/>
            <a:ext cx="73149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We know five types of data: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73" name="Google Shape;473;p67"/>
          <p:cNvGraphicFramePr/>
          <p:nvPr/>
        </p:nvGraphicFramePr>
        <p:xfrm>
          <a:off x="360000" y="107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{3551376D-5EB1-4829-90D7-2871EB6A267D}</a:tableStyleId>
              </a:tblPr>
              <a:tblGrid>
                <a:gridCol w="2628000"/>
                <a:gridCol w="4579200"/>
              </a:tblGrid>
              <a:tr h="37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types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Examples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lang="en"/>
                        <a:t>ntegers</a:t>
                      </a:r>
                      <a:r>
                        <a:rPr lang="en"/>
                        <a:t> (int)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-10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100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(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-5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2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Decimals</a:t>
                      </a:r>
                      <a:r>
                        <a:rPr lang="en"/>
                        <a:t> (float)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3.14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-164.3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700.0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(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* 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0.95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7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Boolean values</a:t>
                      </a:r>
                      <a:r>
                        <a:rPr lang="en"/>
                        <a:t> 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False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&gt;= 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99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‘ok’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== 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pass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and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5 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!=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count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9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57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Lists</a:t>
                      </a:r>
                      <a:r>
                        <a:rPr lang="en"/>
                        <a:t> (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list)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names = </a:t>
                      </a: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(), results = [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81.2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67.0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], 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students = [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Johns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'Hobbs'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579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Dictionaries</a:t>
                      </a:r>
                      <a:r>
                        <a:rPr lang="en"/>
                        <a:t>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(dict)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 = </a:t>
                      </a: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dict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(), 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reader_card = {num: 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421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surname: 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'Perkins'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an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immutable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type?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Which data types are immutable and which are not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79" name="Google Shape;479;p6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80" name="Google Shape;480;p6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2" name="Google Shape;482;p68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3" name="Google Shape;4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9"/>
          <p:cNvSpPr txBox="1"/>
          <p:nvPr/>
        </p:nvSpPr>
        <p:spPr>
          <a:xfrm>
            <a:off x="360000" y="175175"/>
            <a:ext cx="7099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Kinds of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types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92" name="Google Shape;492;p6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93" name="Google Shape;493;p6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Google Shape;495;p69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6" name="Google Shape;49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9"/>
          <p:cNvSpPr/>
          <p:nvPr/>
        </p:nvSpPr>
        <p:spPr>
          <a:xfrm>
            <a:off x="2707350" y="827850"/>
            <a:ext cx="2404800" cy="55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Data types</a:t>
            </a:r>
            <a:endParaRPr sz="1700"/>
          </a:p>
        </p:txBody>
      </p:sp>
      <p:sp>
        <p:nvSpPr>
          <p:cNvPr id="501" name="Google Shape;501;p69"/>
          <p:cNvSpPr/>
          <p:nvPr/>
        </p:nvSpPr>
        <p:spPr>
          <a:xfrm>
            <a:off x="472900" y="1864950"/>
            <a:ext cx="2515200" cy="55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Immutable</a:t>
            </a:r>
            <a:r>
              <a:rPr lang="en" sz="1700"/>
              <a:t> </a:t>
            </a:r>
            <a:r>
              <a:rPr lang="en" sz="1700">
                <a:solidFill>
                  <a:schemeClr val="dk1"/>
                </a:solidFill>
              </a:rPr>
              <a:t>types</a:t>
            </a:r>
            <a:endParaRPr sz="1700"/>
          </a:p>
        </p:txBody>
      </p:sp>
      <p:sp>
        <p:nvSpPr>
          <p:cNvPr id="502" name="Google Shape;502;p69"/>
          <p:cNvSpPr/>
          <p:nvPr/>
        </p:nvSpPr>
        <p:spPr>
          <a:xfrm>
            <a:off x="5001750" y="1816900"/>
            <a:ext cx="2515200" cy="55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Mutable</a:t>
            </a:r>
            <a:r>
              <a:rPr lang="en" sz="1700"/>
              <a:t> </a:t>
            </a:r>
            <a:r>
              <a:rPr lang="en" sz="1700">
                <a:solidFill>
                  <a:schemeClr val="dk1"/>
                </a:solidFill>
              </a:rPr>
              <a:t>types</a:t>
            </a:r>
            <a:endParaRPr sz="1700"/>
          </a:p>
        </p:txBody>
      </p:sp>
      <p:sp>
        <p:nvSpPr>
          <p:cNvPr id="503" name="Google Shape;503;p69"/>
          <p:cNvSpPr/>
          <p:nvPr/>
        </p:nvSpPr>
        <p:spPr>
          <a:xfrm>
            <a:off x="472900" y="2650375"/>
            <a:ext cx="2515200" cy="2078400"/>
          </a:xfrm>
          <a:prstGeom prst="roundRect">
            <a:avLst>
              <a:gd fmla="val 7370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Cannot be changed programmatically: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6550" lvl="0" marL="28575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integers,</a:t>
            </a:r>
            <a:endParaRPr sz="1700"/>
          </a:p>
          <a:p>
            <a:pPr indent="-336550" lvl="0" marL="28575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decimals,</a:t>
            </a:r>
            <a:endParaRPr sz="1700"/>
          </a:p>
          <a:p>
            <a:pPr indent="-336550" lvl="0" marL="28575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strings</a:t>
            </a:r>
            <a:endParaRPr sz="1700"/>
          </a:p>
        </p:txBody>
      </p:sp>
      <p:sp>
        <p:nvSpPr>
          <p:cNvPr id="504" name="Google Shape;504;p69"/>
          <p:cNvSpPr/>
          <p:nvPr/>
        </p:nvSpPr>
        <p:spPr>
          <a:xfrm>
            <a:off x="5001750" y="2650375"/>
            <a:ext cx="2515200" cy="2078400"/>
          </a:xfrm>
          <a:prstGeom prst="roundRect">
            <a:avLst>
              <a:gd fmla="val 8233" name="adj"/>
            </a:avLst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Can be changed programmatically: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lists,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dictionaries.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cxnSp>
        <p:nvCxnSpPr>
          <p:cNvPr id="505" name="Google Shape;505;p69"/>
          <p:cNvCxnSpPr>
            <a:stCxn id="500" idx="2"/>
            <a:endCxn id="501" idx="0"/>
          </p:cNvCxnSpPr>
          <p:nvPr/>
        </p:nvCxnSpPr>
        <p:spPr>
          <a:xfrm flipH="1">
            <a:off x="1730550" y="1381050"/>
            <a:ext cx="2179200" cy="483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69"/>
          <p:cNvCxnSpPr>
            <a:stCxn id="500" idx="2"/>
            <a:endCxn id="502" idx="0"/>
          </p:cNvCxnSpPr>
          <p:nvPr/>
        </p:nvCxnSpPr>
        <p:spPr>
          <a:xfrm>
            <a:off x="3909750" y="1381050"/>
            <a:ext cx="2349600" cy="435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69"/>
          <p:cNvCxnSpPr>
            <a:endCxn id="503" idx="0"/>
          </p:cNvCxnSpPr>
          <p:nvPr/>
        </p:nvCxnSpPr>
        <p:spPr>
          <a:xfrm>
            <a:off x="1730500" y="2418175"/>
            <a:ext cx="0" cy="232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69"/>
          <p:cNvCxnSpPr>
            <a:stCxn id="502" idx="2"/>
            <a:endCxn id="504" idx="0"/>
          </p:cNvCxnSpPr>
          <p:nvPr/>
        </p:nvCxnSpPr>
        <p:spPr>
          <a:xfrm>
            <a:off x="6259350" y="237010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0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 </a:t>
            </a:r>
            <a:r>
              <a:rPr lang="en" sz="2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dictionary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 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data is stored in a dictionary?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14" name="Google Shape;514;p7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15" name="Google Shape;515;p7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70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8" name="Google Shape;51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7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7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27" name="Google Shape;527;p7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71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1"/>
          <p:cNvSpPr txBox="1"/>
          <p:nvPr/>
        </p:nvSpPr>
        <p:spPr>
          <a:xfrm>
            <a:off x="360000" y="242425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dictionary</a:t>
            </a:r>
            <a:r>
              <a:rPr lang="en" sz="24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an unordered set of key-value pairs</a:t>
            </a: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5" name="Google Shape;535;p71"/>
          <p:cNvSpPr txBox="1"/>
          <p:nvPr/>
        </p:nvSpPr>
        <p:spPr>
          <a:xfrm>
            <a:off x="360000" y="1539200"/>
            <a:ext cx="7058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dict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500">
                <a:solidFill>
                  <a:srgbClr val="38BD6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en" sz="1500">
                <a:solidFill>
                  <a:schemeClr val="accent4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empty dictionary</a:t>
            </a:r>
            <a:endParaRPr sz="15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{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'poem'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'Romeo and Juliet'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'fairy tale'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'nicholas nickelby'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5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Google Shape;536;p71"/>
          <p:cNvSpPr txBox="1"/>
          <p:nvPr/>
        </p:nvSpPr>
        <p:spPr>
          <a:xfrm>
            <a:off x="295050" y="115151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Dictionary declaration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71"/>
          <p:cNvSpPr txBox="1"/>
          <p:nvPr/>
        </p:nvSpPr>
        <p:spPr>
          <a:xfrm>
            <a:off x="360000" y="3825950"/>
            <a:ext cx="6737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genre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Enter a genre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'Recommendation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books[</a:t>
            </a:r>
            <a:r>
              <a:rPr lang="en" sz="1500">
                <a:solidFill>
                  <a:srgbClr val="00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genre</a:t>
            </a:r>
            <a:r>
              <a:rPr lang="en" sz="15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5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8" name="Google Shape;538;p71"/>
          <p:cNvSpPr txBox="1"/>
          <p:nvPr/>
        </p:nvSpPr>
        <p:spPr>
          <a:xfrm>
            <a:off x="1322800" y="2709663"/>
            <a:ext cx="1050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9" name="Google Shape;539;p71"/>
          <p:cNvCxnSpPr/>
          <p:nvPr/>
        </p:nvCxnSpPr>
        <p:spPr>
          <a:xfrm rot="10800000">
            <a:off x="1848250" y="2255725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71"/>
          <p:cNvSpPr txBox="1"/>
          <p:nvPr/>
        </p:nvSpPr>
        <p:spPr>
          <a:xfrm>
            <a:off x="2760513" y="2709663"/>
            <a:ext cx="1050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1" name="Google Shape;541;p71"/>
          <p:cNvCxnSpPr/>
          <p:nvPr/>
        </p:nvCxnSpPr>
        <p:spPr>
          <a:xfrm rot="10800000">
            <a:off x="3285963" y="2255725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2" name="Google Shape;542;p71"/>
          <p:cNvSpPr/>
          <p:nvPr/>
        </p:nvSpPr>
        <p:spPr>
          <a:xfrm rot="5400000">
            <a:off x="2624350" y="1812275"/>
            <a:ext cx="89700" cy="260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1"/>
          <p:cNvSpPr/>
          <p:nvPr/>
        </p:nvSpPr>
        <p:spPr>
          <a:xfrm rot="5400000">
            <a:off x="5703625" y="1783025"/>
            <a:ext cx="89700" cy="2661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1"/>
          <p:cNvSpPr txBox="1"/>
          <p:nvPr/>
        </p:nvSpPr>
        <p:spPr>
          <a:xfrm>
            <a:off x="4331963" y="2709663"/>
            <a:ext cx="1050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5" name="Google Shape;545;p71"/>
          <p:cNvCxnSpPr/>
          <p:nvPr/>
        </p:nvCxnSpPr>
        <p:spPr>
          <a:xfrm rot="10800000">
            <a:off x="4856888" y="2255725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71"/>
          <p:cNvSpPr txBox="1"/>
          <p:nvPr/>
        </p:nvSpPr>
        <p:spPr>
          <a:xfrm>
            <a:off x="5903425" y="2709663"/>
            <a:ext cx="1050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7" name="Google Shape;547;p71"/>
          <p:cNvCxnSpPr/>
          <p:nvPr/>
        </p:nvCxnSpPr>
        <p:spPr>
          <a:xfrm rot="10800000">
            <a:off x="6428875" y="2255725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8" name="Google Shape;548;p71"/>
          <p:cNvSpPr txBox="1"/>
          <p:nvPr/>
        </p:nvSpPr>
        <p:spPr>
          <a:xfrm>
            <a:off x="295050" y="345116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Getting an item by key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2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actions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 can perform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with dictionaries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 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54" name="Google Shape;554;p7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55" name="Google Shape;555;p7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72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8" name="Google Shape;5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7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actions 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 can perform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with dictionaries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 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67" name="Google Shape;567;p7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68" name="Google Shape;568;p7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73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1" name="Google Shape;5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3"/>
          <p:cNvSpPr/>
          <p:nvPr/>
        </p:nvSpPr>
        <p:spPr>
          <a:xfrm>
            <a:off x="359975" y="1315925"/>
            <a:ext cx="3422100" cy="46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Determine the length of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dictionary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73"/>
          <p:cNvSpPr/>
          <p:nvPr/>
        </p:nvSpPr>
        <p:spPr>
          <a:xfrm>
            <a:off x="359975" y="1892875"/>
            <a:ext cx="3422100" cy="72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an item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a dictionary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a key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73"/>
          <p:cNvSpPr/>
          <p:nvPr/>
        </p:nvSpPr>
        <p:spPr>
          <a:xfrm>
            <a:off x="359975" y="2729625"/>
            <a:ext cx="3422100" cy="59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Search for a key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a dictionary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73"/>
          <p:cNvSpPr/>
          <p:nvPr/>
        </p:nvSpPr>
        <p:spPr>
          <a:xfrm>
            <a:off x="359975" y="3439175"/>
            <a:ext cx="34221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 key-value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pair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a dictionary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73"/>
          <p:cNvSpPr/>
          <p:nvPr/>
        </p:nvSpPr>
        <p:spPr>
          <a:xfrm>
            <a:off x="359975" y="4200325"/>
            <a:ext cx="34221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Delete a key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 its value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from a dictionary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6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6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38" y="1513099"/>
            <a:ext cx="2237575" cy="21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60000" y="320450"/>
            <a:ext cx="44922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4. 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Nested data structures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366150" y="12601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ProTeam </a:t>
            </a:r>
            <a:r>
              <a:rPr lang="en"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</a:t>
            </a:r>
            <a:r>
              <a:rPr lang="en"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ackathon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366150" y="1260175"/>
            <a:ext cx="59637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Discussion: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7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85" name="Google Shape;585;p7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74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8" name="Google Shape;58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4"/>
          <p:cNvSpPr/>
          <p:nvPr/>
        </p:nvSpPr>
        <p:spPr>
          <a:xfrm>
            <a:off x="359975" y="1315925"/>
            <a:ext cx="3422100" cy="46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Determine the length of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dictionary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74"/>
          <p:cNvSpPr/>
          <p:nvPr/>
        </p:nvSpPr>
        <p:spPr>
          <a:xfrm>
            <a:off x="359975" y="1892875"/>
            <a:ext cx="3422100" cy="72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an item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a dictionary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a key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74"/>
          <p:cNvSpPr/>
          <p:nvPr/>
        </p:nvSpPr>
        <p:spPr>
          <a:xfrm>
            <a:off x="359975" y="2729625"/>
            <a:ext cx="3422100" cy="59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 for a key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a dictionary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5" name="Google Shape;595;p74"/>
          <p:cNvSpPr/>
          <p:nvPr/>
        </p:nvSpPr>
        <p:spPr>
          <a:xfrm>
            <a:off x="359975" y="3439175"/>
            <a:ext cx="34221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key-value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pair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a dictionary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4"/>
          <p:cNvSpPr/>
          <p:nvPr/>
        </p:nvSpPr>
        <p:spPr>
          <a:xfrm>
            <a:off x="359975" y="4200325"/>
            <a:ext cx="34221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a key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its value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a dictionary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74"/>
          <p:cNvSpPr/>
          <p:nvPr/>
        </p:nvSpPr>
        <p:spPr>
          <a:xfrm>
            <a:off x="4079000" y="1315925"/>
            <a:ext cx="3422100" cy="46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598" name="Google Shape;598;p74"/>
          <p:cNvSpPr/>
          <p:nvPr/>
        </p:nvSpPr>
        <p:spPr>
          <a:xfrm>
            <a:off x="4068575" y="1939825"/>
            <a:ext cx="3422100" cy="6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599" name="Google Shape;599;p74"/>
          <p:cNvSpPr/>
          <p:nvPr/>
        </p:nvSpPr>
        <p:spPr>
          <a:xfrm>
            <a:off x="4099988" y="2750250"/>
            <a:ext cx="3422100" cy="5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600" name="Google Shape;600;p74"/>
          <p:cNvSpPr/>
          <p:nvPr/>
        </p:nvSpPr>
        <p:spPr>
          <a:xfrm>
            <a:off x="4087400" y="4200325"/>
            <a:ext cx="3422100" cy="6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cxnSp>
        <p:nvCxnSpPr>
          <p:cNvPr id="601" name="Google Shape;601;p74"/>
          <p:cNvCxnSpPr>
            <a:endCxn id="597" idx="1"/>
          </p:cNvCxnSpPr>
          <p:nvPr/>
        </p:nvCxnSpPr>
        <p:spPr>
          <a:xfrm>
            <a:off x="3782000" y="1548875"/>
            <a:ext cx="297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74"/>
          <p:cNvCxnSpPr>
            <a:endCxn id="598" idx="1"/>
          </p:cNvCxnSpPr>
          <p:nvPr/>
        </p:nvCxnSpPr>
        <p:spPr>
          <a:xfrm>
            <a:off x="3782075" y="2264875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74"/>
          <p:cNvCxnSpPr>
            <a:endCxn id="599" idx="1"/>
          </p:cNvCxnSpPr>
          <p:nvPr/>
        </p:nvCxnSpPr>
        <p:spPr>
          <a:xfrm>
            <a:off x="3794588" y="3049500"/>
            <a:ext cx="305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74"/>
          <p:cNvCxnSpPr>
            <a:endCxn id="600" idx="1"/>
          </p:cNvCxnSpPr>
          <p:nvPr/>
        </p:nvCxnSpPr>
        <p:spPr>
          <a:xfrm flipH="1" rot="10800000">
            <a:off x="3794600" y="4525375"/>
            <a:ext cx="2928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74"/>
          <p:cNvSpPr/>
          <p:nvPr/>
        </p:nvSpPr>
        <p:spPr>
          <a:xfrm>
            <a:off x="4087400" y="3464975"/>
            <a:ext cx="3422100" cy="5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cxnSp>
        <p:nvCxnSpPr>
          <p:cNvPr id="606" name="Google Shape;606;p74"/>
          <p:cNvCxnSpPr>
            <a:endCxn id="605" idx="1"/>
          </p:cNvCxnSpPr>
          <p:nvPr/>
        </p:nvCxnSpPr>
        <p:spPr>
          <a:xfrm>
            <a:off x="3782000" y="3764225"/>
            <a:ext cx="305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74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commands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correspond to those actions? 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7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13" name="Google Shape;613;p7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75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6" name="Google Shape;6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5"/>
          <p:cNvSpPr/>
          <p:nvPr/>
        </p:nvSpPr>
        <p:spPr>
          <a:xfrm>
            <a:off x="359975" y="1315925"/>
            <a:ext cx="3422100" cy="465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Determine the length of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dictionary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75"/>
          <p:cNvSpPr/>
          <p:nvPr/>
        </p:nvSpPr>
        <p:spPr>
          <a:xfrm>
            <a:off x="359975" y="1892875"/>
            <a:ext cx="3422100" cy="725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an item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from a dictionary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using a key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75"/>
          <p:cNvSpPr/>
          <p:nvPr/>
        </p:nvSpPr>
        <p:spPr>
          <a:xfrm>
            <a:off x="359975" y="2729625"/>
            <a:ext cx="3422100" cy="59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 for a key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a dictionary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75"/>
          <p:cNvSpPr/>
          <p:nvPr/>
        </p:nvSpPr>
        <p:spPr>
          <a:xfrm>
            <a:off x="359975" y="3439175"/>
            <a:ext cx="34221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key-value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pair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a dictionary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75"/>
          <p:cNvSpPr/>
          <p:nvPr/>
        </p:nvSpPr>
        <p:spPr>
          <a:xfrm>
            <a:off x="359975" y="4200325"/>
            <a:ext cx="3422100" cy="65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Delete a key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its value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 a dictionary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5"/>
          <p:cNvSpPr/>
          <p:nvPr/>
        </p:nvSpPr>
        <p:spPr>
          <a:xfrm>
            <a:off x="4079000" y="1315925"/>
            <a:ext cx="3422100" cy="46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(readers)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6" name="Google Shape;626;p75"/>
          <p:cNvSpPr/>
          <p:nvPr/>
        </p:nvSpPr>
        <p:spPr>
          <a:xfrm>
            <a:off x="4068575" y="1939825"/>
            <a:ext cx="3422100" cy="6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readers[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Smith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7" name="Google Shape;627;p75"/>
          <p:cNvSpPr/>
          <p:nvPr/>
        </p:nvSpPr>
        <p:spPr>
          <a:xfrm>
            <a:off x="4099988" y="2750250"/>
            <a:ext cx="3422100" cy="5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Smith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readers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75"/>
          <p:cNvSpPr/>
          <p:nvPr/>
        </p:nvSpPr>
        <p:spPr>
          <a:xfrm>
            <a:off x="4087400" y="4200325"/>
            <a:ext cx="3422100" cy="6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readers[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'Smith'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/>
          </a:p>
        </p:txBody>
      </p:sp>
      <p:cxnSp>
        <p:nvCxnSpPr>
          <p:cNvPr id="629" name="Google Shape;629;p75"/>
          <p:cNvCxnSpPr>
            <a:endCxn id="625" idx="1"/>
          </p:cNvCxnSpPr>
          <p:nvPr/>
        </p:nvCxnSpPr>
        <p:spPr>
          <a:xfrm>
            <a:off x="3782000" y="1548875"/>
            <a:ext cx="297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0" name="Google Shape;630;p75"/>
          <p:cNvCxnSpPr>
            <a:endCxn id="626" idx="1"/>
          </p:cNvCxnSpPr>
          <p:nvPr/>
        </p:nvCxnSpPr>
        <p:spPr>
          <a:xfrm>
            <a:off x="3782075" y="2264875"/>
            <a:ext cx="2865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1" name="Google Shape;631;p75"/>
          <p:cNvCxnSpPr>
            <a:endCxn id="627" idx="1"/>
          </p:cNvCxnSpPr>
          <p:nvPr/>
        </p:nvCxnSpPr>
        <p:spPr>
          <a:xfrm>
            <a:off x="3794588" y="3049500"/>
            <a:ext cx="305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75"/>
          <p:cNvCxnSpPr>
            <a:endCxn id="628" idx="1"/>
          </p:cNvCxnSpPr>
          <p:nvPr/>
        </p:nvCxnSpPr>
        <p:spPr>
          <a:xfrm flipH="1" rot="10800000">
            <a:off x="3794600" y="4525375"/>
            <a:ext cx="292800" cy="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75"/>
          <p:cNvSpPr/>
          <p:nvPr/>
        </p:nvSpPr>
        <p:spPr>
          <a:xfrm>
            <a:off x="4087400" y="3464975"/>
            <a:ext cx="3422100" cy="59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readers[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'Smith'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'Jackson'</a:t>
            </a:r>
            <a:endParaRPr/>
          </a:p>
        </p:txBody>
      </p:sp>
      <p:cxnSp>
        <p:nvCxnSpPr>
          <p:cNvPr id="634" name="Google Shape;634;p75"/>
          <p:cNvCxnSpPr>
            <a:endCxn id="633" idx="1"/>
          </p:cNvCxnSpPr>
          <p:nvPr/>
        </p:nvCxnSpPr>
        <p:spPr>
          <a:xfrm>
            <a:off x="3782000" y="3764225"/>
            <a:ext cx="305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75"/>
          <p:cNvSpPr txBox="1"/>
          <p:nvPr/>
        </p:nvSpPr>
        <p:spPr>
          <a:xfrm>
            <a:off x="360000" y="175175"/>
            <a:ext cx="70995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commands 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correspond to those actions? 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6"/>
          <p:cNvSpPr txBox="1"/>
          <p:nvPr/>
        </p:nvSpPr>
        <p:spPr>
          <a:xfrm>
            <a:off x="360000" y="175175"/>
            <a:ext cx="7099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 confirmed!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41" name="Google Shape;641;p7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42" name="Google Shape;642;p7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76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5" name="Google Shape;64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6"/>
          <p:cNvSpPr txBox="1"/>
          <p:nvPr/>
        </p:nvSpPr>
        <p:spPr>
          <a:xfrm>
            <a:off x="247150" y="950125"/>
            <a:ext cx="48303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You are ready to train and improve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your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developer skills!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0" name="Google Shape;650;p76"/>
          <p:cNvPicPr preferRelativeResize="0"/>
          <p:nvPr/>
        </p:nvPicPr>
        <p:blipFill rotWithShape="1">
          <a:blip r:embed="rId5">
            <a:alphaModFix/>
          </a:blip>
          <a:srcRect b="0" l="45124" r="0" t="0"/>
          <a:stretch/>
        </p:blipFill>
        <p:spPr>
          <a:xfrm>
            <a:off x="5922725" y="991925"/>
            <a:ext cx="1633048" cy="390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7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7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7"/>
          <p:cNvSpPr txBox="1"/>
          <p:nvPr/>
        </p:nvSpPr>
        <p:spPr>
          <a:xfrm>
            <a:off x="366150" y="147902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Nested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structures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0" name="Google Shape;660;p77"/>
          <p:cNvSpPr txBox="1"/>
          <p:nvPr/>
        </p:nvSpPr>
        <p:spPr>
          <a:xfrm>
            <a:off x="360000" y="1104445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1" name="Google Shape;661;p77"/>
          <p:cNvSpPr txBox="1"/>
          <p:nvPr/>
        </p:nvSpPr>
        <p:spPr>
          <a:xfrm>
            <a:off x="360000" y="320450"/>
            <a:ext cx="5153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4. Nested data structures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78"/>
          <p:cNvPicPr preferRelativeResize="0"/>
          <p:nvPr/>
        </p:nvPicPr>
        <p:blipFill rotWithShape="1">
          <a:blip r:embed="rId3">
            <a:alphaModFix/>
          </a:blip>
          <a:srcRect b="52723" l="3463" r="64991" t="20261"/>
          <a:stretch/>
        </p:blipFill>
        <p:spPr>
          <a:xfrm>
            <a:off x="5972250" y="2652037"/>
            <a:ext cx="1640311" cy="1961128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8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Nested data structures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68" name="Google Shape;668;p7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69" name="Google Shape;669;p7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1" name="Google Shape;67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78"/>
          <p:cNvSpPr txBox="1"/>
          <p:nvPr/>
        </p:nvSpPr>
        <p:spPr>
          <a:xfrm>
            <a:off x="252625" y="679050"/>
            <a:ext cx="7065300" cy="27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training on nested data structures will consist of two parts: theoretical and practical.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Key questions: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What data structures can be nested?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Where can data structures be nested?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Are there any restrictions on the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nesting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degree?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78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9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Lists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87" name="Google Shape;687;p7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88" name="Google Shape;688;p7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0" name="Google Shape;6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7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7" name="Google Shape;69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9" name="Google Shape;699;p79"/>
          <p:cNvSpPr txBox="1"/>
          <p:nvPr/>
        </p:nvSpPr>
        <p:spPr>
          <a:xfrm>
            <a:off x="252625" y="679050"/>
            <a:ext cx="7359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700" u="sng">
                <a:latin typeface="Montserrat"/>
                <a:ea typeface="Montserrat"/>
                <a:cs typeface="Montserrat"/>
                <a:sym typeface="Montserrat"/>
              </a:rPr>
              <a:t>Rule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: a list item can be an object of </a:t>
            </a:r>
            <a:r>
              <a:rPr i="1" lang="en" sz="1700"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type.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79"/>
          <p:cNvSpPr txBox="1"/>
          <p:nvPr/>
        </p:nvSpPr>
        <p:spPr>
          <a:xfrm>
            <a:off x="252625" y="1255050"/>
            <a:ext cx="4686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'programmer'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}, 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'tester'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'PlayForever'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'PlayForever'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]}, 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]}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0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Lists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06" name="Google Shape;706;p8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07" name="Google Shape;707;p8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9" name="Google Shape;7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8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80"/>
          <p:cNvSpPr txBox="1"/>
          <p:nvPr/>
        </p:nvSpPr>
        <p:spPr>
          <a:xfrm>
            <a:off x="252625" y="679050"/>
            <a:ext cx="7359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Rule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 list item can be an object of </a:t>
            </a:r>
            <a:r>
              <a:rPr i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type.</a:t>
            </a:r>
            <a:endParaRPr i="1" sz="17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80"/>
          <p:cNvSpPr txBox="1"/>
          <p:nvPr/>
        </p:nvSpPr>
        <p:spPr>
          <a:xfrm>
            <a:off x="252625" y="1255050"/>
            <a:ext cx="4686900" cy="3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'programmer'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}, 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'tester'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'PlayForever'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'PlayForever'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]}, 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]}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80"/>
          <p:cNvSpPr/>
          <p:nvPr/>
        </p:nvSpPr>
        <p:spPr>
          <a:xfrm>
            <a:off x="4939400" y="1647275"/>
            <a:ext cx="192900" cy="2933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80"/>
          <p:cNvSpPr txBox="1"/>
          <p:nvPr/>
        </p:nvSpPr>
        <p:spPr>
          <a:xfrm>
            <a:off x="5255550" y="2061875"/>
            <a:ext cx="2428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List items can be: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lists of lists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dictionaries with list values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etc.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1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Dictionaries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27" name="Google Shape;727;p8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28" name="Google Shape;728;p8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0" name="Google Shape;73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8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8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7" name="Google Shape;73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1"/>
          <p:cNvSpPr txBox="1"/>
          <p:nvPr/>
        </p:nvSpPr>
        <p:spPr>
          <a:xfrm>
            <a:off x="252625" y="679050"/>
            <a:ext cx="73599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Rule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key can only be an </a:t>
            </a:r>
            <a:r>
              <a:rPr i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immutable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type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object.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 value can be an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 of </a:t>
            </a:r>
            <a:r>
              <a:rPr i="1" lang="en" sz="1700"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type.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81"/>
          <p:cNvSpPr txBox="1"/>
          <p:nvPr/>
        </p:nvSpPr>
        <p:spPr>
          <a:xfrm>
            <a:off x="252625" y="1837775"/>
            <a:ext cx="38151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'Johns'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'programmer'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'Swift'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'tester'</a:t>
            </a:r>
            <a:endParaRPr sz="12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'Johns'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'PlayForever'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'Swift'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1" name="Google Shape;741;p81"/>
          <p:cNvSpPr txBox="1"/>
          <p:nvPr/>
        </p:nvSpPr>
        <p:spPr>
          <a:xfrm>
            <a:off x="4245175" y="2197500"/>
            <a:ext cx="38151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'Johns'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'experience'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'3'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'position'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'programmer'</a:t>
            </a:r>
            <a:endParaRPr sz="12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},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'Swift'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'experience'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'2'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'position'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'manager'</a:t>
            </a:r>
            <a:endParaRPr sz="12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2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Dictionaries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47" name="Google Shape;747;p8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48" name="Google Shape;748;p8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0" name="Google Shape;7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8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7" name="Google Shape;757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2"/>
          <p:cNvSpPr txBox="1"/>
          <p:nvPr/>
        </p:nvSpPr>
        <p:spPr>
          <a:xfrm>
            <a:off x="252625" y="679050"/>
            <a:ext cx="7359900" cy="12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Rule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key can only be an </a:t>
            </a:r>
            <a:r>
              <a:rPr i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immutable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type object.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value can be an object of </a:t>
            </a:r>
            <a:r>
              <a:rPr i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type.</a:t>
            </a:r>
            <a:endParaRPr i="1" sz="17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82"/>
          <p:cNvSpPr txBox="1"/>
          <p:nvPr/>
        </p:nvSpPr>
        <p:spPr>
          <a:xfrm>
            <a:off x="252625" y="1837775"/>
            <a:ext cx="3815100" cy="29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'programmer'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'tester'</a:t>
            </a:r>
            <a:endParaRPr sz="12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'PlayForever'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'ProTeam'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1" name="Google Shape;761;p82"/>
          <p:cNvSpPr/>
          <p:nvPr/>
        </p:nvSpPr>
        <p:spPr>
          <a:xfrm>
            <a:off x="4199100" y="1938725"/>
            <a:ext cx="192900" cy="2744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2"/>
          <p:cNvSpPr txBox="1"/>
          <p:nvPr/>
        </p:nvSpPr>
        <p:spPr>
          <a:xfrm>
            <a:off x="4523375" y="2050975"/>
            <a:ext cx="2945100" cy="24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 dictionary key can be: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numbers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dictionary value can be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100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numbers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dictionaries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lists of lists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lists of dictionaries,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3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68" name="Google Shape;768;p8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69" name="Google Shape;769;p8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1" name="Google Shape;77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8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8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8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8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8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8" name="Google Shape;77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3"/>
          <p:cNvSpPr txBox="1"/>
          <p:nvPr/>
        </p:nvSpPr>
        <p:spPr>
          <a:xfrm>
            <a:off x="236025" y="589850"/>
            <a:ext cx="71820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Program a structure for storing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department’s data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When running the program, a last name is requested as input.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that last name is found, the following information is displayed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profile,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portfolio.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8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1" name="Google Shape;781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2531" y="2170338"/>
            <a:ext cx="3100388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000" y="2208770"/>
            <a:ext cx="2973400" cy="1990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7"/>
          <p:cNvPicPr preferRelativeResize="0"/>
          <p:nvPr/>
        </p:nvPicPr>
        <p:blipFill rotWithShape="1">
          <a:blip r:embed="rId3">
            <a:alphaModFix/>
          </a:blip>
          <a:srcRect b="58169" l="3142" r="60938" t="15689"/>
          <a:stretch/>
        </p:blipFill>
        <p:spPr>
          <a:xfrm>
            <a:off x="6038962" y="2812801"/>
            <a:ext cx="1554185" cy="172102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57"/>
          <p:cNvSpPr txBox="1"/>
          <p:nvPr/>
        </p:nvSpPr>
        <p:spPr>
          <a:xfrm>
            <a:off x="303975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We have an announcement!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9" name="Google Shape;269;p5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70" name="Google Shape;270;p5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57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7"/>
          <p:cNvSpPr txBox="1"/>
          <p:nvPr/>
        </p:nvSpPr>
        <p:spPr>
          <a:xfrm>
            <a:off x="236425" y="638275"/>
            <a:ext cx="6842700" cy="3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programming hackathon will take place today at ProTeam.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u="sng">
                <a:latin typeface="Montserrat"/>
                <a:ea typeface="Montserrat"/>
                <a:cs typeface="Montserrat"/>
                <a:sym typeface="Montserrat"/>
              </a:rPr>
              <a:t>The goal of the hackathon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is to program a storage system for our ProTeam employees.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Colleagues, you have been developing software for a long time. This is a great chance to prove yourself!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7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4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788" name="Google Shape;788;p8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89" name="Google Shape;789;p8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1" name="Google Shape;7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8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8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8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8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8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8" name="Google Shape;79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4"/>
          <p:cNvSpPr txBox="1"/>
          <p:nvPr/>
        </p:nvSpPr>
        <p:spPr>
          <a:xfrm>
            <a:off x="236025" y="589850"/>
            <a:ext cx="71820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Program a structure for storing the design department’s data. When running the program, a last name is requested as input.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that last name is found, the following information is displayed: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profile,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portfolio.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p8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84"/>
          <p:cNvSpPr txBox="1"/>
          <p:nvPr/>
        </p:nvSpPr>
        <p:spPr>
          <a:xfrm>
            <a:off x="236025" y="2196400"/>
            <a:ext cx="6731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How should such a structure be arranged?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How do we get a profile and portfolio by the designer’s last name?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5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807" name="Google Shape;807;p8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08" name="Google Shape;808;p8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8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0" name="Google Shape;8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8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8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8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7" name="Google Shape;81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85"/>
          <p:cNvSpPr txBox="1"/>
          <p:nvPr/>
        </p:nvSpPr>
        <p:spPr>
          <a:xfrm>
            <a:off x="236025" y="589850"/>
            <a:ext cx="71820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Program a structure for storing the design department’s data. When running the program, a last name is requested as input.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that last name is found, the following information is displayed: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profile,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portfolio.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8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0" name="Google Shape;820;p85"/>
          <p:cNvSpPr txBox="1"/>
          <p:nvPr/>
        </p:nvSpPr>
        <p:spPr>
          <a:xfrm>
            <a:off x="243663" y="2076450"/>
            <a:ext cx="60945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designers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Smith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 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:{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'Должность'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'младший разработчик'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'портфолио'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'Сайт Долголетие'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'Сайт PlayForever'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1" name="Google Shape;821;p85"/>
          <p:cNvSpPr/>
          <p:nvPr/>
        </p:nvSpPr>
        <p:spPr>
          <a:xfrm>
            <a:off x="578113" y="2435825"/>
            <a:ext cx="9414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Last name</a:t>
            </a:r>
            <a:endParaRPr sz="1200"/>
          </a:p>
        </p:txBody>
      </p:sp>
      <p:sp>
        <p:nvSpPr>
          <p:cNvPr id="822" name="Google Shape;822;p85"/>
          <p:cNvSpPr/>
          <p:nvPr/>
        </p:nvSpPr>
        <p:spPr>
          <a:xfrm>
            <a:off x="1015238" y="2812825"/>
            <a:ext cx="1086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Profile</a:t>
            </a:r>
            <a:endParaRPr sz="1200"/>
          </a:p>
        </p:txBody>
      </p:sp>
      <p:sp>
        <p:nvSpPr>
          <p:cNvPr id="823" name="Google Shape;823;p85"/>
          <p:cNvSpPr/>
          <p:nvPr/>
        </p:nvSpPr>
        <p:spPr>
          <a:xfrm>
            <a:off x="1015238" y="3132713"/>
            <a:ext cx="1086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Portfolio</a:t>
            </a:r>
            <a:endParaRPr sz="1200"/>
          </a:p>
        </p:txBody>
      </p:sp>
      <p:sp>
        <p:nvSpPr>
          <p:cNvPr id="824" name="Google Shape;824;p85"/>
          <p:cNvSpPr/>
          <p:nvPr/>
        </p:nvSpPr>
        <p:spPr>
          <a:xfrm>
            <a:off x="2355477" y="2812825"/>
            <a:ext cx="2102400" cy="2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825" name="Google Shape;825;p85"/>
          <p:cNvSpPr/>
          <p:nvPr/>
        </p:nvSpPr>
        <p:spPr>
          <a:xfrm>
            <a:off x="2355476" y="3114975"/>
            <a:ext cx="16371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826" name="Google Shape;826;p85"/>
          <p:cNvSpPr/>
          <p:nvPr/>
        </p:nvSpPr>
        <p:spPr>
          <a:xfrm>
            <a:off x="4050626" y="3114975"/>
            <a:ext cx="19221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827" name="Google Shape;827;p85"/>
          <p:cNvSpPr txBox="1"/>
          <p:nvPr/>
        </p:nvSpPr>
        <p:spPr>
          <a:xfrm>
            <a:off x="219751" y="4161775"/>
            <a:ext cx="2346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designers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Smith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  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8" name="Google Shape;828;p85"/>
          <p:cNvSpPr/>
          <p:nvPr/>
        </p:nvSpPr>
        <p:spPr>
          <a:xfrm>
            <a:off x="1315313" y="4230650"/>
            <a:ext cx="9414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Last name</a:t>
            </a:r>
            <a:endParaRPr sz="1200"/>
          </a:p>
        </p:txBody>
      </p:sp>
      <p:cxnSp>
        <p:nvCxnSpPr>
          <p:cNvPr id="829" name="Google Shape;829;p85"/>
          <p:cNvCxnSpPr>
            <a:stCxn id="827" idx="3"/>
          </p:cNvCxnSpPr>
          <p:nvPr/>
        </p:nvCxnSpPr>
        <p:spPr>
          <a:xfrm>
            <a:off x="2566351" y="4369825"/>
            <a:ext cx="58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0" name="Google Shape;830;p85"/>
          <p:cNvSpPr txBox="1"/>
          <p:nvPr/>
        </p:nvSpPr>
        <p:spPr>
          <a:xfrm>
            <a:off x="3231813" y="4195125"/>
            <a:ext cx="4274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Getting information by the last name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6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836" name="Google Shape;836;p8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37" name="Google Shape;837;p8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9" name="Google Shape;83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8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8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8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8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8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6" name="Google Shape;846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6"/>
          <p:cNvSpPr txBox="1"/>
          <p:nvPr/>
        </p:nvSpPr>
        <p:spPr>
          <a:xfrm>
            <a:off x="236025" y="589850"/>
            <a:ext cx="71820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Program a structure for storing the design department’s data. When running the program, a last name is requested as input.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that last name is found, the following information is displayed: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profile,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portfolio.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8" name="Google Shape;848;p8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9" name="Google Shape;849;p86"/>
          <p:cNvSpPr txBox="1"/>
          <p:nvPr/>
        </p:nvSpPr>
        <p:spPr>
          <a:xfrm>
            <a:off x="236025" y="2073075"/>
            <a:ext cx="70149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designers = {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profile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'3D designer'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portfolio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'World of Tanks'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},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'profile'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Motion designer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'portfolio'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'NFS'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'Minecraft'</a:t>
            </a: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3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0" name="Google Shape;850;p86"/>
          <p:cNvSpPr txBox="1"/>
          <p:nvPr/>
        </p:nvSpPr>
        <p:spPr>
          <a:xfrm>
            <a:off x="4504775" y="3944475"/>
            <a:ext cx="31038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How do we get the profile of a specific designer?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Portfolio?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8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56" name="Google Shape;856;p8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8" name="Google Shape;85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8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8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7" name="Google Shape;867;p87"/>
          <p:cNvSpPr txBox="1"/>
          <p:nvPr/>
        </p:nvSpPr>
        <p:spPr>
          <a:xfrm>
            <a:off x="247225" y="187025"/>
            <a:ext cx="7014900" cy="3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designers =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'profile'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3D designer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'portfolio'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'World of Tanks'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},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'profile'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Motion designer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'portfolio'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'NFS'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'Minecraft'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surname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'Enter last name:'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info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designers[surname]: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(info,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'-'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designers[surname][info])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8" name="Google Shape;868;p87"/>
          <p:cNvSpPr txBox="1"/>
          <p:nvPr/>
        </p:nvSpPr>
        <p:spPr>
          <a:xfrm>
            <a:off x="219750" y="4161775"/>
            <a:ext cx="3462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designers[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'Johns'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13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'profile'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69" name="Google Shape;869;p87"/>
          <p:cNvCxnSpPr/>
          <p:nvPr/>
        </p:nvCxnSpPr>
        <p:spPr>
          <a:xfrm>
            <a:off x="3530051" y="4369825"/>
            <a:ext cx="58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0" name="Google Shape;870;p87"/>
          <p:cNvSpPr txBox="1"/>
          <p:nvPr/>
        </p:nvSpPr>
        <p:spPr>
          <a:xfrm>
            <a:off x="247225" y="4613175"/>
            <a:ext cx="3462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designers[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'Swift'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'portfolio'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71" name="Google Shape;871;p87"/>
          <p:cNvCxnSpPr/>
          <p:nvPr/>
        </p:nvCxnSpPr>
        <p:spPr>
          <a:xfrm>
            <a:off x="3574876" y="4821225"/>
            <a:ext cx="58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2" name="Google Shape;872;p87"/>
          <p:cNvSpPr txBox="1"/>
          <p:nvPr/>
        </p:nvSpPr>
        <p:spPr>
          <a:xfrm>
            <a:off x="4216825" y="4193275"/>
            <a:ext cx="1363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3D designer</a:t>
            </a:r>
            <a:endParaRPr/>
          </a:p>
        </p:txBody>
      </p:sp>
      <p:sp>
        <p:nvSpPr>
          <p:cNvPr id="873" name="Google Shape;873;p87"/>
          <p:cNvSpPr txBox="1"/>
          <p:nvPr/>
        </p:nvSpPr>
        <p:spPr>
          <a:xfrm>
            <a:off x="4313525" y="4606950"/>
            <a:ext cx="1961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['NFS', 'Minecraft']</a:t>
            </a:r>
            <a:endParaRPr/>
          </a:p>
        </p:txBody>
      </p:sp>
      <p:sp>
        <p:nvSpPr>
          <p:cNvPr id="874" name="Google Shape;874;p87"/>
          <p:cNvSpPr txBox="1"/>
          <p:nvPr/>
        </p:nvSpPr>
        <p:spPr>
          <a:xfrm>
            <a:off x="4482350" y="3193675"/>
            <a:ext cx="31152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For each designer parameter: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     display: parameter — its value.</a:t>
            </a:r>
            <a:endParaRPr sz="1200">
              <a:solidFill>
                <a:srgbClr val="666666"/>
              </a:solidFill>
            </a:endParaRPr>
          </a:p>
        </p:txBody>
      </p:sp>
      <p:cxnSp>
        <p:nvCxnSpPr>
          <p:cNvPr id="875" name="Google Shape;875;p87"/>
          <p:cNvCxnSpPr/>
          <p:nvPr/>
        </p:nvCxnSpPr>
        <p:spPr>
          <a:xfrm>
            <a:off x="203475" y="4063200"/>
            <a:ext cx="7328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88"/>
          <p:cNvPicPr preferRelativeResize="0"/>
          <p:nvPr/>
        </p:nvPicPr>
        <p:blipFill rotWithShape="1">
          <a:blip r:embed="rId3">
            <a:alphaModFix/>
          </a:blip>
          <a:srcRect b="25232" l="3717" r="62699" t="48927"/>
          <a:stretch/>
        </p:blipFill>
        <p:spPr>
          <a:xfrm>
            <a:off x="6013438" y="3065450"/>
            <a:ext cx="1661772" cy="16562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8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82" name="Google Shape;882;p8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4" name="Google Shape;88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8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8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8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8"/>
          <p:cNvSpPr txBox="1"/>
          <p:nvPr/>
        </p:nvSpPr>
        <p:spPr>
          <a:xfrm>
            <a:off x="352725" y="175175"/>
            <a:ext cx="7065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Before proceeding: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3" name="Google Shape;893;p88"/>
          <p:cNvSpPr txBox="1"/>
          <p:nvPr/>
        </p:nvSpPr>
        <p:spPr>
          <a:xfrm>
            <a:off x="360000" y="806825"/>
            <a:ext cx="67191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What will the previous program output if you request data?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designers[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'portfolio'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80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designers[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'Swift'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]?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What will the program output if you ask for a name that isn’t in the database, for example, “Morrissey”?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How can we improve the program so that it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reacts appropriately to the situation in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number 2?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4" name="Google Shape;894;p8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8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00" name="Google Shape;900;p8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2" name="Google Shape;90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8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8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89"/>
          <p:cNvSpPr txBox="1"/>
          <p:nvPr/>
        </p:nvSpPr>
        <p:spPr>
          <a:xfrm>
            <a:off x="352725" y="17517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Conclusions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1" name="Google Shape;911;p89"/>
          <p:cNvSpPr txBox="1"/>
          <p:nvPr/>
        </p:nvSpPr>
        <p:spPr>
          <a:xfrm>
            <a:off x="360000" y="806825"/>
            <a:ext cx="66660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structure can be nested within another data structure. There are no restrictions on the degree of nesting.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An important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restriction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for dictionaries: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Inside a dictionary, a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list cannot be used as a key - it should be used only as a value!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2" name="Google Shape;912;p8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3" name="Google Shape;913;p89"/>
          <p:cNvPicPr preferRelativeResize="0"/>
          <p:nvPr/>
        </p:nvPicPr>
        <p:blipFill rotWithShape="1">
          <a:blip r:embed="rId5">
            <a:alphaModFix/>
          </a:blip>
          <a:srcRect b="34205" l="0" r="64576" t="37713"/>
          <a:stretch/>
        </p:blipFill>
        <p:spPr>
          <a:xfrm>
            <a:off x="5969725" y="2926021"/>
            <a:ext cx="1749200" cy="181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0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90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0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0"/>
          <p:cNvSpPr txBox="1"/>
          <p:nvPr/>
        </p:nvSpPr>
        <p:spPr>
          <a:xfrm>
            <a:off x="348850" y="10676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Platform:</a:t>
            </a: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3" name="Google Shape;923;p90"/>
          <p:cNvSpPr txBox="1"/>
          <p:nvPr/>
        </p:nvSpPr>
        <p:spPr>
          <a:xfrm>
            <a:off x="360000" y="320450"/>
            <a:ext cx="5153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4. Nested data structures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9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29" name="Google Shape;929;p9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1" name="Google Shape;93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91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91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1">
            <a:hlinkClick r:id="rId5"/>
          </p:cNvPr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6"/>
              </a:rPr>
              <a:t>learn.alg.academy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35" name="Google Shape;935;p91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tasks on the platform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6" name="Google Shape;936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1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91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9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9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5" name="Google Shape;945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1"/>
          <p:cNvSpPr txBox="1"/>
          <p:nvPr/>
        </p:nvSpPr>
        <p:spPr>
          <a:xfrm>
            <a:off x="1035653" y="779650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Training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7" name="Google Shape;947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1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Nested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structures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92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D7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2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2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2"/>
          <p:cNvSpPr txBox="1"/>
          <p:nvPr/>
        </p:nvSpPr>
        <p:spPr>
          <a:xfrm>
            <a:off x="360000" y="704850"/>
            <a:ext cx="51153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Break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58" name="Google Shape;95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230" y="1697510"/>
            <a:ext cx="1847525" cy="174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93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3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3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6" name="Google Shape;96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38" y="1513099"/>
            <a:ext cx="2237575" cy="21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3"/>
          <p:cNvSpPr txBox="1"/>
          <p:nvPr/>
        </p:nvSpPr>
        <p:spPr>
          <a:xfrm>
            <a:off x="360000" y="320450"/>
            <a:ext cx="44922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4. Nested data structures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93"/>
          <p:cNvSpPr txBox="1"/>
          <p:nvPr/>
        </p:nvSpPr>
        <p:spPr>
          <a:xfrm>
            <a:off x="366150" y="12601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ProTeam hackathon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9" name="Google Shape;969;p93"/>
          <p:cNvSpPr txBox="1"/>
          <p:nvPr/>
        </p:nvSpPr>
        <p:spPr>
          <a:xfrm>
            <a:off x="366150" y="1260175"/>
            <a:ext cx="59637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Discussion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8"/>
          <p:cNvPicPr preferRelativeResize="0"/>
          <p:nvPr/>
        </p:nvPicPr>
        <p:blipFill rotWithShape="1">
          <a:blip r:embed="rId3">
            <a:alphaModFix/>
          </a:blip>
          <a:srcRect b="52723" l="3463" r="64991" t="20261"/>
          <a:stretch/>
        </p:blipFill>
        <p:spPr>
          <a:xfrm>
            <a:off x="6074200" y="2887699"/>
            <a:ext cx="1439459" cy="17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 txBox="1"/>
          <p:nvPr/>
        </p:nvSpPr>
        <p:spPr>
          <a:xfrm>
            <a:off x="303975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We have an announcement!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87" name="Google Shape;287;p5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88" name="Google Shape;288;p5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58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8"/>
          <p:cNvSpPr txBox="1"/>
          <p:nvPr/>
        </p:nvSpPr>
        <p:spPr>
          <a:xfrm>
            <a:off x="236425" y="638275"/>
            <a:ext cx="6842700" cy="2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Moreover, ProTeam needs </a:t>
            </a:r>
            <a:r>
              <a:rPr i="1" lang="en" sz="1800">
                <a:latin typeface="Montserrat"/>
                <a:ea typeface="Montserrat"/>
                <a:cs typeface="Montserrat"/>
                <a:sym typeface="Montserrat"/>
              </a:rPr>
              <a:t>tiered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data storage. Such a project requires knowledge of all the intricacies of using data structures.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Let's consider one possible task.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58"/>
          <p:cNvSpPr txBox="1"/>
          <p:nvPr/>
        </p:nvSpPr>
        <p:spPr>
          <a:xfrm>
            <a:off x="5992613" y="4467475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oogle Shape;974;p9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75" name="Google Shape;975;p9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" name="Google Shape;977;p94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 the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hackathon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9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3" name="Google Shape;98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94"/>
          <p:cNvPicPr preferRelativeResize="0"/>
          <p:nvPr/>
        </p:nvPicPr>
        <p:blipFill rotWithShape="1">
          <a:blip r:embed="rId5">
            <a:alphaModFix/>
          </a:blip>
          <a:srcRect b="58169" l="3142" r="60938" t="15689"/>
          <a:stretch/>
        </p:blipFill>
        <p:spPr>
          <a:xfrm>
            <a:off x="6038962" y="2887701"/>
            <a:ext cx="1554185" cy="1721028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94"/>
          <p:cNvSpPr txBox="1"/>
          <p:nvPr/>
        </p:nvSpPr>
        <p:spPr>
          <a:xfrm>
            <a:off x="303975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Hackathon task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6" name="Google Shape;986;p94"/>
          <p:cNvSpPr txBox="1"/>
          <p:nvPr/>
        </p:nvSpPr>
        <p:spPr>
          <a:xfrm>
            <a:off x="236425" y="638275"/>
            <a:ext cx="5756100" cy="3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The goal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is to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program a ProTeam employees’ data storage system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Information that’s considered important: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Last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name.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Position.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Performance factor.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Names of the last three projects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After programming the system, add three employees to it and configure output on request: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names of all employees.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last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name of the employee with the best performance.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ositions of all employees.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7" name="Google Shape;987;p94"/>
          <p:cNvSpPr txBox="1"/>
          <p:nvPr/>
        </p:nvSpPr>
        <p:spPr>
          <a:xfrm>
            <a:off x="5992625" y="45329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2" name="Google Shape;992;p9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93" name="Google Shape;993;p9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5" name="Google Shape;995;p95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 the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hackathon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6" name="Google Shape;99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1" name="Google Shape;1001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95"/>
          <p:cNvPicPr preferRelativeResize="0"/>
          <p:nvPr/>
        </p:nvPicPr>
        <p:blipFill rotWithShape="1">
          <a:blip r:embed="rId5">
            <a:alphaModFix/>
          </a:blip>
          <a:srcRect b="58169" l="3142" r="60938" t="15689"/>
          <a:stretch/>
        </p:blipFill>
        <p:spPr>
          <a:xfrm>
            <a:off x="6038962" y="2887701"/>
            <a:ext cx="1554185" cy="1721028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95"/>
          <p:cNvSpPr txBox="1"/>
          <p:nvPr/>
        </p:nvSpPr>
        <p:spPr>
          <a:xfrm>
            <a:off x="303975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Hackathon task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4" name="Google Shape;1004;p95"/>
          <p:cNvSpPr txBox="1"/>
          <p:nvPr/>
        </p:nvSpPr>
        <p:spPr>
          <a:xfrm>
            <a:off x="236425" y="638275"/>
            <a:ext cx="71328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Use the brainstorming materials!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95"/>
          <p:cNvSpPr txBox="1"/>
          <p:nvPr/>
        </p:nvSpPr>
        <p:spPr>
          <a:xfrm>
            <a:off x="5992625" y="45329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</a:t>
            </a: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6" name="Google Shape;1006;p95"/>
          <p:cNvSpPr txBox="1"/>
          <p:nvPr/>
        </p:nvSpPr>
        <p:spPr>
          <a:xfrm>
            <a:off x="260338" y="1108975"/>
            <a:ext cx="60945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workers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Smith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 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:{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'Должность'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'младший разработчик'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'портфолио'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'Сайт Долголетие'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'Сайт PlayForever'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7" name="Google Shape;1007;p95"/>
          <p:cNvSpPr/>
          <p:nvPr/>
        </p:nvSpPr>
        <p:spPr>
          <a:xfrm>
            <a:off x="594788" y="1468350"/>
            <a:ext cx="9414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Name</a:t>
            </a:r>
            <a:endParaRPr sz="1200"/>
          </a:p>
        </p:txBody>
      </p:sp>
      <p:sp>
        <p:nvSpPr>
          <p:cNvPr id="1008" name="Google Shape;1008;p95"/>
          <p:cNvSpPr/>
          <p:nvPr/>
        </p:nvSpPr>
        <p:spPr>
          <a:xfrm>
            <a:off x="1031913" y="1845350"/>
            <a:ext cx="1086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Info1</a:t>
            </a:r>
            <a:endParaRPr sz="1200"/>
          </a:p>
        </p:txBody>
      </p:sp>
      <p:sp>
        <p:nvSpPr>
          <p:cNvPr id="1009" name="Google Shape;1009;p95"/>
          <p:cNvSpPr/>
          <p:nvPr/>
        </p:nvSpPr>
        <p:spPr>
          <a:xfrm>
            <a:off x="1031913" y="2165238"/>
            <a:ext cx="1086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Info</a:t>
            </a:r>
            <a:r>
              <a:rPr lang="en" sz="1200"/>
              <a:t>2</a:t>
            </a:r>
            <a:endParaRPr sz="1200"/>
          </a:p>
        </p:txBody>
      </p:sp>
      <p:sp>
        <p:nvSpPr>
          <p:cNvPr id="1010" name="Google Shape;1010;p95"/>
          <p:cNvSpPr/>
          <p:nvPr/>
        </p:nvSpPr>
        <p:spPr>
          <a:xfrm>
            <a:off x="2372151" y="1845350"/>
            <a:ext cx="2073600" cy="2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1011" name="Google Shape;1011;p95"/>
          <p:cNvSpPr/>
          <p:nvPr/>
        </p:nvSpPr>
        <p:spPr>
          <a:xfrm>
            <a:off x="2372151" y="2147500"/>
            <a:ext cx="1644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1012" name="Google Shape;1012;p95"/>
          <p:cNvSpPr/>
          <p:nvPr/>
        </p:nvSpPr>
        <p:spPr>
          <a:xfrm>
            <a:off x="4270363" y="2165238"/>
            <a:ext cx="17421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1013" name="Google Shape;1013;p95"/>
          <p:cNvSpPr txBox="1"/>
          <p:nvPr/>
        </p:nvSpPr>
        <p:spPr>
          <a:xfrm>
            <a:off x="236426" y="3194300"/>
            <a:ext cx="2346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workers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Smith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  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Google Shape;1014;p95"/>
          <p:cNvSpPr/>
          <p:nvPr/>
        </p:nvSpPr>
        <p:spPr>
          <a:xfrm>
            <a:off x="1144088" y="3263150"/>
            <a:ext cx="9414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Name</a:t>
            </a:r>
            <a:endParaRPr sz="1200"/>
          </a:p>
        </p:txBody>
      </p:sp>
      <p:sp>
        <p:nvSpPr>
          <p:cNvPr id="1015" name="Google Shape;1015;p95"/>
          <p:cNvSpPr txBox="1"/>
          <p:nvPr/>
        </p:nvSpPr>
        <p:spPr>
          <a:xfrm>
            <a:off x="236425" y="3499925"/>
            <a:ext cx="33102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workers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Johns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'профиль'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6" name="Google Shape;1016;p95"/>
          <p:cNvSpPr txBox="1"/>
          <p:nvPr/>
        </p:nvSpPr>
        <p:spPr>
          <a:xfrm>
            <a:off x="260350" y="3825950"/>
            <a:ext cx="34620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workers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Swift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]][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'портфолио'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7" name="Google Shape;1017;p95"/>
          <p:cNvSpPr/>
          <p:nvPr/>
        </p:nvSpPr>
        <p:spPr>
          <a:xfrm>
            <a:off x="1144088" y="3568775"/>
            <a:ext cx="9414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Name</a:t>
            </a:r>
            <a:endParaRPr sz="1200"/>
          </a:p>
        </p:txBody>
      </p:sp>
      <p:sp>
        <p:nvSpPr>
          <p:cNvPr id="1018" name="Google Shape;1018;p95"/>
          <p:cNvSpPr/>
          <p:nvPr/>
        </p:nvSpPr>
        <p:spPr>
          <a:xfrm>
            <a:off x="1144088" y="3874400"/>
            <a:ext cx="9414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Name</a:t>
            </a:r>
            <a:endParaRPr sz="1200"/>
          </a:p>
        </p:txBody>
      </p:sp>
      <p:sp>
        <p:nvSpPr>
          <p:cNvPr id="1019" name="Google Shape;1019;p95"/>
          <p:cNvSpPr/>
          <p:nvPr/>
        </p:nvSpPr>
        <p:spPr>
          <a:xfrm>
            <a:off x="2316125" y="3568775"/>
            <a:ext cx="822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Info</a:t>
            </a:r>
            <a:r>
              <a:rPr lang="en" sz="1200"/>
              <a:t>1</a:t>
            </a:r>
            <a:endParaRPr sz="1200"/>
          </a:p>
        </p:txBody>
      </p:sp>
      <p:sp>
        <p:nvSpPr>
          <p:cNvPr id="1020" name="Google Shape;1020;p95"/>
          <p:cNvSpPr/>
          <p:nvPr/>
        </p:nvSpPr>
        <p:spPr>
          <a:xfrm>
            <a:off x="2289700" y="3897525"/>
            <a:ext cx="1005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Info</a:t>
            </a:r>
            <a:r>
              <a:rPr lang="en" sz="1200"/>
              <a:t>2</a:t>
            </a:r>
            <a:endParaRPr sz="1200"/>
          </a:p>
        </p:txBody>
      </p:sp>
      <p:cxnSp>
        <p:nvCxnSpPr>
          <p:cNvPr id="1021" name="Google Shape;1021;p95"/>
          <p:cNvCxnSpPr/>
          <p:nvPr/>
        </p:nvCxnSpPr>
        <p:spPr>
          <a:xfrm>
            <a:off x="3543676" y="3707975"/>
            <a:ext cx="58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2" name="Google Shape;1022;p95"/>
          <p:cNvSpPr txBox="1"/>
          <p:nvPr/>
        </p:nvSpPr>
        <p:spPr>
          <a:xfrm>
            <a:off x="4236644" y="3386013"/>
            <a:ext cx="2158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Getting information by last name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oogle Shape;1027;p9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28" name="Google Shape;1028;p9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" name="Google Shape;1030;p96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 the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hackathon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1" name="Google Shape;103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9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6" name="Google Shape;1036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96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Time </a:t>
            </a: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allocation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038" name="Google Shape;1038;p96"/>
          <p:cNvGraphicFramePr/>
          <p:nvPr/>
        </p:nvGraphicFramePr>
        <p:xfrm>
          <a:off x="352725" y="82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{3551376D-5EB1-4829-90D7-2871EB6A267D}</a:tableStyleId>
              </a:tblPr>
              <a:tblGrid>
                <a:gridCol w="2329575"/>
                <a:gridCol w="4735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happens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Start of Hackathon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minutes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Completing the task in the Laboratory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minutes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Posting the solution in the Laboratory,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commenting on and evaluating the work of other participants.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2CC"/>
                          </a:highlight>
                        </a:rPr>
                        <a:t>End of Hackathon</a:t>
                      </a:r>
                      <a:endParaRPr>
                        <a:highlight>
                          <a:srgbClr val="FFF2CC"/>
                        </a:highlight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minutes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Technical questions, summing up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7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7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6" name="Google Shape;104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97"/>
          <p:cNvSpPr txBox="1"/>
          <p:nvPr/>
        </p:nvSpPr>
        <p:spPr>
          <a:xfrm>
            <a:off x="348850" y="11044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Laboratory</a:t>
            </a:r>
            <a:r>
              <a:rPr lang="en" sz="24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Hackathon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8" name="Google Shape;1048;p97"/>
          <p:cNvSpPr txBox="1"/>
          <p:nvPr/>
        </p:nvSpPr>
        <p:spPr>
          <a:xfrm>
            <a:off x="360000" y="320450"/>
            <a:ext cx="5153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4. Nested data structures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9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54" name="Google Shape;1054;p9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9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6" name="Google Shape;105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98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98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8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learn.alg.academy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60" name="Google Shape;1060;p98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latin typeface="Montserrat"/>
                <a:ea typeface="Montserrat"/>
                <a:cs typeface="Montserrat"/>
                <a:sym typeface="Montserrat"/>
              </a:rPr>
              <a:t>Complete the task in the Laboratory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1" name="Google Shape;1061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9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9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9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9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9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9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9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98"/>
          <p:cNvSpPr txBox="1"/>
          <p:nvPr/>
        </p:nvSpPr>
        <p:spPr>
          <a:xfrm>
            <a:off x="1035653" y="779650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Hackathon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2" name="Google Shape;1072;p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9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9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Hackathon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99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99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99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99"/>
          <p:cNvSpPr txBox="1"/>
          <p:nvPr/>
        </p:nvSpPr>
        <p:spPr>
          <a:xfrm>
            <a:off x="360000" y="1038875"/>
            <a:ext cx="51153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End of the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 day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83" name="Google Shape;108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713" y="1824638"/>
            <a:ext cx="1579225" cy="14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9"/>
          <p:cNvSpPr txBox="1"/>
          <p:nvPr/>
        </p:nvSpPr>
        <p:spPr>
          <a:xfrm>
            <a:off x="360000" y="320450"/>
            <a:ext cx="5153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4. Nested data structures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9" name="Google Shape;1089;p10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90" name="Google Shape;1090;p10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0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100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3" name="Google Shape;109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00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00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0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0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0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0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10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10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00"/>
          <p:cNvSpPr txBox="1"/>
          <p:nvPr/>
        </p:nvSpPr>
        <p:spPr>
          <a:xfrm>
            <a:off x="360000" y="175175"/>
            <a:ext cx="731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end the hackathon by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answering these technical questions</a:t>
            </a: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45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06" name="Google Shape;1106;p100"/>
          <p:cNvSpPr txBox="1"/>
          <p:nvPr/>
        </p:nvSpPr>
        <p:spPr>
          <a:xfrm>
            <a:off x="360000" y="1182900"/>
            <a:ext cx="69051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data structures do you know? What structure can we use inside another?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Are there any restrictions on using nested structures? What are they caused by?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07" name="Google Shape;1107;p100"/>
          <p:cNvSpPr txBox="1"/>
          <p:nvPr/>
        </p:nvSpPr>
        <p:spPr>
          <a:xfrm>
            <a:off x="4670413" y="45481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8" name="Google Shape;1108;p100"/>
          <p:cNvSpPr txBox="1"/>
          <p:nvPr/>
        </p:nvSpPr>
        <p:spPr>
          <a:xfrm>
            <a:off x="6066738" y="45481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9" name="Google Shape;1109;p100"/>
          <p:cNvPicPr preferRelativeResize="0"/>
          <p:nvPr/>
        </p:nvPicPr>
        <p:blipFill rotWithShape="1">
          <a:blip r:embed="rId5">
            <a:alphaModFix/>
          </a:blip>
          <a:srcRect b="67537" l="4357" r="59834" t="6999"/>
          <a:stretch/>
        </p:blipFill>
        <p:spPr>
          <a:xfrm>
            <a:off x="6236808" y="2836775"/>
            <a:ext cx="1439295" cy="171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100"/>
          <p:cNvPicPr preferRelativeResize="0"/>
          <p:nvPr/>
        </p:nvPicPr>
        <p:blipFill rotWithShape="1">
          <a:blip r:embed="rId6">
            <a:alphaModFix/>
          </a:blip>
          <a:srcRect b="59913" l="4562" r="68909" t="14160"/>
          <a:stretch/>
        </p:blipFill>
        <p:spPr>
          <a:xfrm>
            <a:off x="4872425" y="2803575"/>
            <a:ext cx="1351851" cy="171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5" name="Google Shape;1115;p10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16" name="Google Shape;1116;p10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0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01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9" name="Google Shape;111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01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01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01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01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0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0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0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0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0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0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0" name="Google Shape;113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01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Great job!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32" name="Google Shape;1132;p101"/>
          <p:cNvSpPr txBox="1"/>
          <p:nvPr/>
        </p:nvSpPr>
        <p:spPr>
          <a:xfrm>
            <a:off x="252650" y="708225"/>
            <a:ext cx="57201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Excellent work, colleagues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Congratulations on your success in the ProTeam hackathon.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All your developments will be passed on to the engineers. Since each of you has contributed to the common cause, you are all awarded diplomas.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3" name="Google Shape;1133;p101"/>
          <p:cNvPicPr preferRelativeResize="0"/>
          <p:nvPr/>
        </p:nvPicPr>
        <p:blipFill rotWithShape="1">
          <a:blip r:embed="rId5">
            <a:alphaModFix/>
          </a:blip>
          <a:srcRect b="0" l="57323" r="0" t="0"/>
          <a:stretch/>
        </p:blipFill>
        <p:spPr>
          <a:xfrm>
            <a:off x="6437575" y="906391"/>
            <a:ext cx="1049628" cy="40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1359925"/>
            <a:ext cx="4612900" cy="15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02"/>
          <p:cNvPicPr preferRelativeResize="0"/>
          <p:nvPr/>
        </p:nvPicPr>
        <p:blipFill rotWithShape="1">
          <a:blip r:embed="rId4">
            <a:alphaModFix/>
          </a:blip>
          <a:srcRect b="33987" l="0" r="63718" t="37714"/>
          <a:stretch/>
        </p:blipFill>
        <p:spPr>
          <a:xfrm>
            <a:off x="5957591" y="3019263"/>
            <a:ext cx="1773470" cy="1814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0" name="Google Shape;1140;p10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41" name="Google Shape;1141;p10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0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102"/>
          <p:cNvSpPr txBox="1"/>
          <p:nvPr/>
        </p:nvSpPr>
        <p:spPr>
          <a:xfrm>
            <a:off x="360000" y="175175"/>
            <a:ext cx="710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 tasks to improve your performance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4" name="Google Shape;1144;p102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5" name="Google Shape;1145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02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02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10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10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10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0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10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0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0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02"/>
          <p:cNvSpPr/>
          <p:nvPr/>
        </p:nvSpPr>
        <p:spPr>
          <a:xfrm rot="10800000">
            <a:off x="4392000" y="1779475"/>
            <a:ext cx="2506800" cy="684300"/>
          </a:xfrm>
          <a:prstGeom prst="homePlate">
            <a:avLst>
              <a:gd fmla="val 6444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02"/>
          <p:cNvSpPr txBox="1"/>
          <p:nvPr/>
        </p:nvSpPr>
        <p:spPr>
          <a:xfrm>
            <a:off x="4871041" y="1775225"/>
            <a:ext cx="20379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Training: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add’l tasks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59" name="Google Shape;1159;p102"/>
          <p:cNvSpPr/>
          <p:nvPr/>
        </p:nvSpPr>
        <p:spPr>
          <a:xfrm>
            <a:off x="3261050" y="1471050"/>
            <a:ext cx="1254900" cy="1296900"/>
          </a:xfrm>
          <a:prstGeom prst="roundRect">
            <a:avLst>
              <a:gd fmla="val 11218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4" name="Google Shape;1164;p10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65" name="Google Shape;1165;p10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0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7" name="Google Shape;1167;p103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Завершение урока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8" name="Google Shape;116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03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103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10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0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0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0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0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0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0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0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03"/>
          <p:cNvSpPr txBox="1"/>
          <p:nvPr/>
        </p:nvSpPr>
        <p:spPr>
          <a:xfrm>
            <a:off x="360000" y="1149250"/>
            <a:ext cx="7060800" cy="27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Starting from the next lesson, we will work not only on the platform, but also in the professional VSC code editor.</a:t>
            </a: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In the lessons, we will use the version of VSC integrated with the Algorithmics platform.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Installation instructions: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MS Windows</a:t>
            </a: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⬧</a:t>
            </a: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MacOS</a:t>
            </a: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⬧</a:t>
            </a:r>
            <a:r>
              <a:rPr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Linux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1" name="Google Shape;1181;p103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Important announcement!</a:t>
            </a:r>
            <a:endParaRPr sz="3000">
              <a:solidFill>
                <a:srgbClr val="FF0000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5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04" name="Google Shape;304;p5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59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" name="Google Shape;3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9"/>
          <p:cNvSpPr txBox="1"/>
          <p:nvPr/>
        </p:nvSpPr>
        <p:spPr>
          <a:xfrm>
            <a:off x="183275" y="606800"/>
            <a:ext cx="75825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Program an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 for the web development department.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database should store the following set of data about each employee: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position,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experience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portfolio (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project names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This data must be available by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employee’s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name.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5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5" name="Google Shape;315;p59"/>
          <p:cNvSpPr txBox="1"/>
          <p:nvPr/>
        </p:nvSpPr>
        <p:spPr>
          <a:xfrm>
            <a:off x="360000" y="4700125"/>
            <a:ext cx="3050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Information about all employees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59"/>
          <p:cNvSpPr txBox="1"/>
          <p:nvPr/>
        </p:nvSpPr>
        <p:spPr>
          <a:xfrm>
            <a:off x="4240088" y="3941400"/>
            <a:ext cx="3050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Information about one employee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7" name="Google Shape;31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850" y="2534163"/>
            <a:ext cx="3118879" cy="19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700" y="2432025"/>
            <a:ext cx="2442050" cy="15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04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187" name="Google Shape;1187;p104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Share projects with other students</a:t>
            </a:r>
            <a:r>
              <a:rPr b="0" i="0" lang="en" sz="3200" u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05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pic>
        <p:nvPicPr>
          <p:cNvPr id="1193" name="Google Shape;1193;p105"/>
          <p:cNvPicPr preferRelativeResize="0"/>
          <p:nvPr/>
        </p:nvPicPr>
        <p:blipFill rotWithShape="1">
          <a:blip r:embed="rId3">
            <a:alphaModFix/>
          </a:blip>
          <a:srcRect b="24817" l="0" r="0" t="0"/>
          <a:stretch/>
        </p:blipFill>
        <p:spPr>
          <a:xfrm>
            <a:off x="3450000" y="540650"/>
            <a:ext cx="5334001" cy="376982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9525">
              <a:srgbClr val="000000">
                <a:alpha val="20000"/>
              </a:srgbClr>
            </a:outerShdw>
          </a:effectLst>
        </p:spPr>
      </p:pic>
      <p:sp>
        <p:nvSpPr>
          <p:cNvPr id="1194" name="Google Shape;1194;p105"/>
          <p:cNvSpPr txBox="1"/>
          <p:nvPr/>
        </p:nvSpPr>
        <p:spPr>
          <a:xfrm>
            <a:off x="360000" y="360000"/>
            <a:ext cx="28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Hall of Fame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95" name="Google Shape;1195;p105"/>
          <p:cNvSpPr txBox="1"/>
          <p:nvPr/>
        </p:nvSpPr>
        <p:spPr>
          <a:xfrm>
            <a:off x="366775" y="914400"/>
            <a:ext cx="29238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space where our guys share projects, games, and ideas with each other.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the Hall of Fame, the guys communicate and compete with each other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6" name="Google Shape;1196;p105"/>
          <p:cNvPicPr preferRelativeResize="0"/>
          <p:nvPr/>
        </p:nvPicPr>
        <p:blipFill rotWithShape="1">
          <a:blip r:embed="rId4">
            <a:alphaModFix/>
          </a:blip>
          <a:srcRect b="6288" l="0" r="0" t="0"/>
          <a:stretch/>
        </p:blipFill>
        <p:spPr>
          <a:xfrm>
            <a:off x="3450000" y="842372"/>
            <a:ext cx="5334001" cy="34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05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8" name="Google Shape;1198;p105"/>
          <p:cNvCxnSpPr/>
          <p:nvPr/>
        </p:nvCxnSpPr>
        <p:spPr>
          <a:xfrm>
            <a:off x="4934675" y="408725"/>
            <a:ext cx="0" cy="51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0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204" name="Google Shape;1204;p106"/>
          <p:cNvSpPr txBox="1"/>
          <p:nvPr/>
        </p:nvSpPr>
        <p:spPr>
          <a:xfrm>
            <a:off x="276199" y="2343150"/>
            <a:ext cx="21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Trends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5" name="Google Shape;1205;p106"/>
          <p:cNvSpPr txBox="1"/>
          <p:nvPr/>
        </p:nvSpPr>
        <p:spPr>
          <a:xfrm>
            <a:off x="3290525" y="2419350"/>
            <a:ext cx="54933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block with new projects that are gaining popularity. The projects in this block help to understand what is happening in the Hall of Fame.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trends reflect the projects that have the most likes and comments per day, week or month.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6" name="Google Shape;120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81972"/>
            <a:ext cx="8715121" cy="20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07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212" name="Google Shape;1212;p107"/>
          <p:cNvSpPr txBox="1"/>
          <p:nvPr/>
        </p:nvSpPr>
        <p:spPr>
          <a:xfrm>
            <a:off x="245799" y="2899350"/>
            <a:ext cx="304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Viewing projects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13" name="Google Shape;1213;p107"/>
          <p:cNvSpPr txBox="1"/>
          <p:nvPr/>
        </p:nvSpPr>
        <p:spPr>
          <a:xfrm>
            <a:off x="3290525" y="2952750"/>
            <a:ext cx="54933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Projects are displayed by newness, popularity and number of comments, and you can also view projects of "Celebrities", friends, and projects on individual subjects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4" name="Google Shape;1214;p107"/>
          <p:cNvPicPr preferRelativeResize="0"/>
          <p:nvPr/>
        </p:nvPicPr>
        <p:blipFill rotWithShape="1">
          <a:blip r:embed="rId3">
            <a:alphaModFix/>
          </a:blip>
          <a:srcRect b="54416" l="0" r="0" t="0"/>
          <a:stretch/>
        </p:blipFill>
        <p:spPr>
          <a:xfrm>
            <a:off x="360000" y="360000"/>
            <a:ext cx="8424003" cy="24506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0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220" name="Google Shape;1220;p108"/>
          <p:cNvSpPr txBox="1"/>
          <p:nvPr/>
        </p:nvSpPr>
        <p:spPr>
          <a:xfrm>
            <a:off x="360000" y="360000"/>
            <a:ext cx="27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Celebrity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21" name="Google Shape;1221;p108"/>
          <p:cNvPicPr preferRelativeResize="0"/>
          <p:nvPr/>
        </p:nvPicPr>
        <p:blipFill rotWithShape="1">
          <a:blip r:embed="rId3">
            <a:alphaModFix/>
          </a:blip>
          <a:srcRect b="26340" l="0" r="0" t="0"/>
          <a:stretch/>
        </p:blipFill>
        <p:spPr>
          <a:xfrm>
            <a:off x="3450000" y="540650"/>
            <a:ext cx="5334001" cy="36934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20000"/>
              </a:srgbClr>
            </a:outerShdw>
          </a:effectLst>
        </p:spPr>
      </p:pic>
      <p:sp>
        <p:nvSpPr>
          <p:cNvPr id="1222" name="Google Shape;1222;p108"/>
          <p:cNvSpPr txBox="1"/>
          <p:nvPr/>
        </p:nvSpPr>
        <p:spPr>
          <a:xfrm>
            <a:off x="366775" y="990600"/>
            <a:ext cx="29238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Students who make cool projects and win competitions receive a special status: "Celebrity".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student who has received celebrity status receives a blue badge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3" name="Google Shape;1223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3103" y="2860492"/>
            <a:ext cx="3668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108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5" name="Google Shape;1225;p108"/>
          <p:cNvPicPr preferRelativeResize="0"/>
          <p:nvPr/>
        </p:nvPicPr>
        <p:blipFill rotWithShape="1">
          <a:blip r:embed="rId5">
            <a:alphaModFix/>
          </a:blip>
          <a:srcRect b="8858" l="0" r="0" t="0"/>
          <a:stretch/>
        </p:blipFill>
        <p:spPr>
          <a:xfrm>
            <a:off x="3450000" y="868075"/>
            <a:ext cx="5334001" cy="336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0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231" name="Google Shape;1231;p109"/>
          <p:cNvSpPr txBox="1"/>
          <p:nvPr/>
        </p:nvSpPr>
        <p:spPr>
          <a:xfrm>
            <a:off x="360000" y="360000"/>
            <a:ext cx="27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Projects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32" name="Google Shape;1232;p109"/>
          <p:cNvPicPr preferRelativeResize="0"/>
          <p:nvPr/>
        </p:nvPicPr>
        <p:blipFill rotWithShape="1">
          <a:blip r:embed="rId3">
            <a:alphaModFix/>
          </a:blip>
          <a:srcRect b="33770" l="0" r="0" t="0"/>
          <a:stretch/>
        </p:blipFill>
        <p:spPr>
          <a:xfrm>
            <a:off x="3450000" y="540650"/>
            <a:ext cx="5334001" cy="332092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20000"/>
              </a:srgbClr>
            </a:outerShdw>
          </a:effectLst>
        </p:spPr>
      </p:pic>
      <p:sp>
        <p:nvSpPr>
          <p:cNvPr id="1233" name="Google Shape;1233;p109"/>
          <p:cNvSpPr txBox="1"/>
          <p:nvPr/>
        </p:nvSpPr>
        <p:spPr>
          <a:xfrm>
            <a:off x="360000" y="943063"/>
            <a:ext cx="29931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the work of other students, play games.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Put reactions, share comments and discuss projects.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4" name="Google Shape;1234;p109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5" name="Google Shape;1235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0000" y="863175"/>
            <a:ext cx="5322577" cy="29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1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241" name="Google Shape;1241;p110"/>
          <p:cNvSpPr txBox="1"/>
          <p:nvPr/>
        </p:nvSpPr>
        <p:spPr>
          <a:xfrm>
            <a:off x="360000" y="360000"/>
            <a:ext cx="47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Hall of Fame rules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42" name="Google Shape;1242;p110"/>
          <p:cNvSpPr/>
          <p:nvPr/>
        </p:nvSpPr>
        <p:spPr>
          <a:xfrm>
            <a:off x="5077575" y="1619250"/>
            <a:ext cx="3838500" cy="21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10"/>
          <p:cNvSpPr txBox="1"/>
          <p:nvPr/>
        </p:nvSpPr>
        <p:spPr>
          <a:xfrm>
            <a:off x="360000" y="867065"/>
            <a:ext cx="6629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F1C2C"/>
                </a:solidFill>
                <a:latin typeface="Montserrat"/>
                <a:ea typeface="Montserrat"/>
                <a:cs typeface="Montserrat"/>
                <a:sym typeface="Montserrat"/>
              </a:rPr>
              <a:t>When you publish projects or write comments, make sure that you don't break the rules: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110"/>
          <p:cNvSpPr txBox="1"/>
          <p:nvPr/>
        </p:nvSpPr>
        <p:spPr>
          <a:xfrm>
            <a:off x="5238799" y="1806998"/>
            <a:ext cx="35574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For violating the rules, your access to the Hall of Fame will be restricted: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— for one week for the first violation,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— for two weeks for the second violation,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— for one month for the third and next violations, and we will also write to parents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245" name="Google Shape;1245;p110"/>
          <p:cNvGraphicFramePr/>
          <p:nvPr/>
        </p:nvGraphicFramePr>
        <p:xfrm>
          <a:off x="453225" y="160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{D0F9EF51-1053-412D-9113-9B584E4A4668}</a:tableStyleId>
              </a:tblPr>
              <a:tblGrid>
                <a:gridCol w="382850"/>
                <a:gridCol w="4124325"/>
              </a:tblGrid>
              <a:tr h="46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😇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Politeness</a:t>
                      </a:r>
                      <a:b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 not scold or insult other students.</a:t>
                      </a:r>
                      <a:endParaRPr sz="1200" u="none" cap="none" strike="noStrike">
                        <a:solidFill>
                          <a:srgbClr val="0F1C2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🤗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Honesty</a:t>
                      </a:r>
                      <a:b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 not publish false information about events or people.</a:t>
                      </a:r>
                      <a:endParaRPr sz="1200" u="none" cap="none" strike="noStrike">
                        <a:solidFill>
                          <a:srgbClr val="0F1C2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🕊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Peace and friendship</a:t>
                      </a:r>
                      <a:b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Don't add scenes of violence or crimes to your projects.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prohibited materials</a:t>
                      </a:r>
                      <a:b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 not publish indecent pictures, videos, text, etc.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1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251" name="Google Shape;1251;p111"/>
          <p:cNvSpPr txBox="1"/>
          <p:nvPr/>
        </p:nvSpPr>
        <p:spPr>
          <a:xfrm>
            <a:off x="360000" y="360000"/>
            <a:ext cx="292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Full-screen project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52" name="Google Shape;1252;p111"/>
          <p:cNvPicPr preferRelativeResize="0"/>
          <p:nvPr/>
        </p:nvPicPr>
        <p:blipFill rotWithShape="1">
          <a:blip r:embed="rId3">
            <a:alphaModFix/>
          </a:blip>
          <a:srcRect b="38442" l="0" r="0" t="0"/>
          <a:stretch/>
        </p:blipFill>
        <p:spPr>
          <a:xfrm>
            <a:off x="3450000" y="540650"/>
            <a:ext cx="5334001" cy="310724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20000"/>
              </a:srgbClr>
            </a:outerShdw>
          </a:effectLst>
        </p:spPr>
      </p:pic>
      <p:sp>
        <p:nvSpPr>
          <p:cNvPr id="1253" name="Google Shape;1253;p111"/>
          <p:cNvSpPr txBox="1"/>
          <p:nvPr/>
        </p:nvSpPr>
        <p:spPr>
          <a:xfrm>
            <a:off x="366775" y="1447800"/>
            <a:ext cx="29238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It's easier to interact with projects if they are open in full screen mode.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open the project, click on the arrow icon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4" name="Google Shape;125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2975" y="3374902"/>
            <a:ext cx="254375" cy="2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11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6" name="Google Shape;1256;p111"/>
          <p:cNvPicPr preferRelativeResize="0"/>
          <p:nvPr/>
        </p:nvPicPr>
        <p:blipFill rotWithShape="1">
          <a:blip r:embed="rId5">
            <a:alphaModFix/>
          </a:blip>
          <a:srcRect b="3536" l="0" r="0" t="3387"/>
          <a:stretch/>
        </p:blipFill>
        <p:spPr>
          <a:xfrm>
            <a:off x="3450000" y="851150"/>
            <a:ext cx="5334000" cy="27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12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My class</a:t>
            </a:r>
            <a:endParaRPr/>
          </a:p>
        </p:txBody>
      </p:sp>
      <p:sp>
        <p:nvSpPr>
          <p:cNvPr id="1262" name="Google Shape;1262;p112"/>
          <p:cNvSpPr txBox="1"/>
          <p:nvPr>
            <p:ph type="title"/>
          </p:nvPr>
        </p:nvSpPr>
        <p:spPr>
          <a:xfrm>
            <a:off x="1080000" y="1926000"/>
            <a:ext cx="7266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Messages from the teacher and projects of classmates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7" name="Google Shape;1267;p113"/>
          <p:cNvPicPr preferRelativeResize="0"/>
          <p:nvPr/>
        </p:nvPicPr>
        <p:blipFill rotWithShape="1">
          <a:blip r:embed="rId3">
            <a:alphaModFix/>
          </a:blip>
          <a:srcRect b="0" l="24369" r="-8665" t="0"/>
          <a:stretch/>
        </p:blipFill>
        <p:spPr>
          <a:xfrm>
            <a:off x="458175" y="3403800"/>
            <a:ext cx="2137775" cy="4345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8" name="Google Shape;1268;p113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269" name="Google Shape;1269;p113"/>
          <p:cNvSpPr txBox="1"/>
          <p:nvPr/>
        </p:nvSpPr>
        <p:spPr>
          <a:xfrm>
            <a:off x="360000" y="360000"/>
            <a:ext cx="28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My class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70" name="Google Shape;1270;p113"/>
          <p:cNvSpPr txBox="1"/>
          <p:nvPr/>
        </p:nvSpPr>
        <p:spPr>
          <a:xfrm>
            <a:off x="366775" y="853600"/>
            <a:ext cx="3555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space in your classroom where you can publish and discuss projects with classmates, and view messages from the teacher.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1" name="Google Shape;1271;p113"/>
          <p:cNvSpPr/>
          <p:nvPr/>
        </p:nvSpPr>
        <p:spPr>
          <a:xfrm>
            <a:off x="1430550" y="3509025"/>
            <a:ext cx="683700" cy="224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113"/>
          <p:cNvSpPr txBox="1"/>
          <p:nvPr/>
        </p:nvSpPr>
        <p:spPr>
          <a:xfrm>
            <a:off x="379975" y="3875138"/>
            <a:ext cx="2369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Click on your name in the upper right corner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3" name="Google Shape;1273;p113"/>
          <p:cNvPicPr preferRelativeResize="0"/>
          <p:nvPr/>
        </p:nvPicPr>
        <p:blipFill rotWithShape="1">
          <a:blip r:embed="rId4">
            <a:alphaModFix/>
          </a:blip>
          <a:srcRect b="33897" l="0" r="0" t="0"/>
          <a:stretch/>
        </p:blipFill>
        <p:spPr>
          <a:xfrm>
            <a:off x="3439800" y="3126850"/>
            <a:ext cx="1564100" cy="7115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74" name="Google Shape;1274;p113"/>
          <p:cNvCxnSpPr/>
          <p:nvPr/>
        </p:nvCxnSpPr>
        <p:spPr>
          <a:xfrm>
            <a:off x="379450" y="2939575"/>
            <a:ext cx="8475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5" name="Google Shape;1275;p113"/>
          <p:cNvSpPr txBox="1"/>
          <p:nvPr/>
        </p:nvSpPr>
        <p:spPr>
          <a:xfrm>
            <a:off x="3329350" y="3875138"/>
            <a:ext cx="2369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Click on the item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"My class"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6" name="Google Shape;1276;p113"/>
          <p:cNvSpPr/>
          <p:nvPr/>
        </p:nvSpPr>
        <p:spPr>
          <a:xfrm>
            <a:off x="4102800" y="3622435"/>
            <a:ext cx="820800" cy="1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7" name="Google Shape;1277;p113"/>
          <p:cNvCxnSpPr/>
          <p:nvPr/>
        </p:nvCxnSpPr>
        <p:spPr>
          <a:xfrm>
            <a:off x="1808000" y="3207875"/>
            <a:ext cx="0" cy="21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8" name="Google Shape;1278;p113"/>
          <p:cNvCxnSpPr>
            <a:endCxn id="1276" idx="3"/>
          </p:cNvCxnSpPr>
          <p:nvPr/>
        </p:nvCxnSpPr>
        <p:spPr>
          <a:xfrm rot="10800000">
            <a:off x="4923600" y="3698485"/>
            <a:ext cx="273600" cy="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79" name="Google Shape;1279;p113"/>
          <p:cNvPicPr preferRelativeResize="0"/>
          <p:nvPr/>
        </p:nvPicPr>
        <p:blipFill rotWithShape="1">
          <a:blip r:embed="rId5">
            <a:alphaModFix/>
          </a:blip>
          <a:srcRect b="7646" l="5579" r="5150" t="0"/>
          <a:stretch/>
        </p:blipFill>
        <p:spPr>
          <a:xfrm>
            <a:off x="4290175" y="279650"/>
            <a:ext cx="4564275" cy="26599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6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24" name="Google Shape;324;p6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60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7" name="Google Shape;3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0"/>
          <p:cNvSpPr txBox="1"/>
          <p:nvPr/>
        </p:nvSpPr>
        <p:spPr>
          <a:xfrm>
            <a:off x="183275" y="606800"/>
            <a:ext cx="75825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Program an employee database for the web development department.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database should store the following set of data about each employee: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position,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experience,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portfolio (project names).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data must be available using the employee’s name.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60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5" name="Google Shape;335;p60"/>
          <p:cNvSpPr/>
          <p:nvPr/>
        </p:nvSpPr>
        <p:spPr>
          <a:xfrm>
            <a:off x="2600650" y="2425900"/>
            <a:ext cx="2241000" cy="3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web development department</a:t>
            </a:r>
            <a:endParaRPr sz="1200"/>
          </a:p>
        </p:txBody>
      </p:sp>
      <p:sp>
        <p:nvSpPr>
          <p:cNvPr id="336" name="Google Shape;336;p60"/>
          <p:cNvSpPr/>
          <p:nvPr/>
        </p:nvSpPr>
        <p:spPr>
          <a:xfrm>
            <a:off x="1196350" y="3267375"/>
            <a:ext cx="1449900" cy="3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Name1</a:t>
            </a:r>
            <a:endParaRPr sz="1200"/>
          </a:p>
        </p:txBody>
      </p:sp>
      <p:sp>
        <p:nvSpPr>
          <p:cNvPr id="337" name="Google Shape;337;p60"/>
          <p:cNvSpPr/>
          <p:nvPr/>
        </p:nvSpPr>
        <p:spPr>
          <a:xfrm>
            <a:off x="244600" y="3878150"/>
            <a:ext cx="1162200" cy="3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Position</a:t>
            </a:r>
            <a:endParaRPr sz="1200"/>
          </a:p>
        </p:txBody>
      </p:sp>
      <p:sp>
        <p:nvSpPr>
          <p:cNvPr id="338" name="Google Shape;338;p60"/>
          <p:cNvSpPr/>
          <p:nvPr/>
        </p:nvSpPr>
        <p:spPr>
          <a:xfrm>
            <a:off x="1540000" y="3878150"/>
            <a:ext cx="762600" cy="3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Experience</a:t>
            </a:r>
            <a:endParaRPr sz="1200"/>
          </a:p>
        </p:txBody>
      </p:sp>
      <p:sp>
        <p:nvSpPr>
          <p:cNvPr id="339" name="Google Shape;339;p60"/>
          <p:cNvSpPr/>
          <p:nvPr/>
        </p:nvSpPr>
        <p:spPr>
          <a:xfrm>
            <a:off x="2435800" y="3878150"/>
            <a:ext cx="1162200" cy="3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Portfolio</a:t>
            </a:r>
            <a:endParaRPr sz="1200"/>
          </a:p>
        </p:txBody>
      </p:sp>
      <p:sp>
        <p:nvSpPr>
          <p:cNvPr id="340" name="Google Shape;340;p60"/>
          <p:cNvSpPr/>
          <p:nvPr/>
        </p:nvSpPr>
        <p:spPr>
          <a:xfrm>
            <a:off x="4796038" y="3267375"/>
            <a:ext cx="1449900" cy="3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Name</a:t>
            </a:r>
            <a:r>
              <a:rPr lang="en" sz="1200"/>
              <a:t>2</a:t>
            </a:r>
            <a:endParaRPr sz="1200"/>
          </a:p>
        </p:txBody>
      </p:sp>
      <p:sp>
        <p:nvSpPr>
          <p:cNvPr id="341" name="Google Shape;341;p60"/>
          <p:cNvSpPr/>
          <p:nvPr/>
        </p:nvSpPr>
        <p:spPr>
          <a:xfrm>
            <a:off x="3844288" y="3878150"/>
            <a:ext cx="1162200" cy="3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Position</a:t>
            </a:r>
            <a:endParaRPr sz="1200"/>
          </a:p>
        </p:txBody>
      </p:sp>
      <p:sp>
        <p:nvSpPr>
          <p:cNvPr id="342" name="Google Shape;342;p60"/>
          <p:cNvSpPr/>
          <p:nvPr/>
        </p:nvSpPr>
        <p:spPr>
          <a:xfrm>
            <a:off x="5139688" y="3878150"/>
            <a:ext cx="762600" cy="3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Experience</a:t>
            </a:r>
            <a:endParaRPr sz="1200"/>
          </a:p>
        </p:txBody>
      </p:sp>
      <p:sp>
        <p:nvSpPr>
          <p:cNvPr id="343" name="Google Shape;343;p60"/>
          <p:cNvSpPr/>
          <p:nvPr/>
        </p:nvSpPr>
        <p:spPr>
          <a:xfrm>
            <a:off x="6035488" y="3878150"/>
            <a:ext cx="1162200" cy="33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Portfolio</a:t>
            </a:r>
            <a:endParaRPr sz="1200"/>
          </a:p>
        </p:txBody>
      </p:sp>
      <p:cxnSp>
        <p:nvCxnSpPr>
          <p:cNvPr id="344" name="Google Shape;344;p60"/>
          <p:cNvCxnSpPr>
            <a:stCxn id="335" idx="2"/>
            <a:endCxn id="336" idx="0"/>
          </p:cNvCxnSpPr>
          <p:nvPr/>
        </p:nvCxnSpPr>
        <p:spPr>
          <a:xfrm flipH="1">
            <a:off x="1921450" y="2762200"/>
            <a:ext cx="1799700" cy="505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60"/>
          <p:cNvCxnSpPr>
            <a:stCxn id="335" idx="2"/>
            <a:endCxn id="340" idx="0"/>
          </p:cNvCxnSpPr>
          <p:nvPr/>
        </p:nvCxnSpPr>
        <p:spPr>
          <a:xfrm>
            <a:off x="3721150" y="2762200"/>
            <a:ext cx="1799700" cy="505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60"/>
          <p:cNvCxnSpPr>
            <a:stCxn id="336" idx="2"/>
            <a:endCxn id="337" idx="0"/>
          </p:cNvCxnSpPr>
          <p:nvPr/>
        </p:nvCxnSpPr>
        <p:spPr>
          <a:xfrm flipH="1">
            <a:off x="825700" y="3603675"/>
            <a:ext cx="1095600" cy="27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60"/>
          <p:cNvCxnSpPr>
            <a:stCxn id="336" idx="2"/>
            <a:endCxn id="338" idx="0"/>
          </p:cNvCxnSpPr>
          <p:nvPr/>
        </p:nvCxnSpPr>
        <p:spPr>
          <a:xfrm>
            <a:off x="1921300" y="3603675"/>
            <a:ext cx="0" cy="27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60"/>
          <p:cNvCxnSpPr>
            <a:stCxn id="336" idx="2"/>
            <a:endCxn id="339" idx="0"/>
          </p:cNvCxnSpPr>
          <p:nvPr/>
        </p:nvCxnSpPr>
        <p:spPr>
          <a:xfrm>
            <a:off x="1921300" y="3603675"/>
            <a:ext cx="1095600" cy="27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60"/>
          <p:cNvCxnSpPr>
            <a:stCxn id="340" idx="2"/>
            <a:endCxn id="341" idx="0"/>
          </p:cNvCxnSpPr>
          <p:nvPr/>
        </p:nvCxnSpPr>
        <p:spPr>
          <a:xfrm flipH="1">
            <a:off x="4425388" y="3603675"/>
            <a:ext cx="1095600" cy="27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60"/>
          <p:cNvCxnSpPr>
            <a:stCxn id="340" idx="2"/>
            <a:endCxn id="342" idx="0"/>
          </p:cNvCxnSpPr>
          <p:nvPr/>
        </p:nvCxnSpPr>
        <p:spPr>
          <a:xfrm>
            <a:off x="5520988" y="3603675"/>
            <a:ext cx="0" cy="27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60"/>
          <p:cNvCxnSpPr>
            <a:stCxn id="340" idx="2"/>
            <a:endCxn id="343" idx="0"/>
          </p:cNvCxnSpPr>
          <p:nvPr/>
        </p:nvCxnSpPr>
        <p:spPr>
          <a:xfrm>
            <a:off x="5520988" y="3603675"/>
            <a:ext cx="1095600" cy="274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60"/>
          <p:cNvCxnSpPr>
            <a:stCxn id="337" idx="2"/>
          </p:cNvCxnSpPr>
          <p:nvPr/>
        </p:nvCxnSpPr>
        <p:spPr>
          <a:xfrm>
            <a:off x="825700" y="4214450"/>
            <a:ext cx="0" cy="343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60"/>
          <p:cNvCxnSpPr>
            <a:stCxn id="338" idx="2"/>
          </p:cNvCxnSpPr>
          <p:nvPr/>
        </p:nvCxnSpPr>
        <p:spPr>
          <a:xfrm>
            <a:off x="1921300" y="4214450"/>
            <a:ext cx="0" cy="343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60"/>
          <p:cNvCxnSpPr>
            <a:stCxn id="339" idx="2"/>
          </p:cNvCxnSpPr>
          <p:nvPr/>
        </p:nvCxnSpPr>
        <p:spPr>
          <a:xfrm flipH="1">
            <a:off x="3014800" y="4214450"/>
            <a:ext cx="2100" cy="385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60"/>
          <p:cNvCxnSpPr>
            <a:stCxn id="341" idx="2"/>
          </p:cNvCxnSpPr>
          <p:nvPr/>
        </p:nvCxnSpPr>
        <p:spPr>
          <a:xfrm>
            <a:off x="4425388" y="4214450"/>
            <a:ext cx="0" cy="365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60"/>
          <p:cNvCxnSpPr>
            <a:stCxn id="342" idx="2"/>
          </p:cNvCxnSpPr>
          <p:nvPr/>
        </p:nvCxnSpPr>
        <p:spPr>
          <a:xfrm>
            <a:off x="5520988" y="4214450"/>
            <a:ext cx="0" cy="377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60"/>
          <p:cNvCxnSpPr>
            <a:stCxn id="343" idx="2"/>
          </p:cNvCxnSpPr>
          <p:nvPr/>
        </p:nvCxnSpPr>
        <p:spPr>
          <a:xfrm>
            <a:off x="6616588" y="4214450"/>
            <a:ext cx="0" cy="399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14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285" name="Google Shape;1285;p114"/>
          <p:cNvSpPr txBox="1"/>
          <p:nvPr>
            <p:ph type="title"/>
          </p:nvPr>
        </p:nvSpPr>
        <p:spPr>
          <a:xfrm>
            <a:off x="1080000" y="1926000"/>
            <a:ext cx="7266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Storing and viewing your projects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115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291" name="Google Shape;1291;p115"/>
          <p:cNvSpPr txBox="1"/>
          <p:nvPr/>
        </p:nvSpPr>
        <p:spPr>
          <a:xfrm>
            <a:off x="360000" y="360000"/>
            <a:ext cx="8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Your solutions are stored in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92" name="Google Shape;1292;p115"/>
          <p:cNvSpPr txBox="1"/>
          <p:nvPr/>
        </p:nvSpPr>
        <p:spPr>
          <a:xfrm>
            <a:off x="370350" y="1320800"/>
            <a:ext cx="6265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The files that you uploaded to the task on the platform go to the "Lab" on the "Files" tab.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3" name="Google Shape;1293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77" y="2080687"/>
            <a:ext cx="2635151" cy="174861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4" name="Google Shape;1294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3350" y="2080688"/>
            <a:ext cx="1398869" cy="174862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95" name="Google Shape;1295;p115"/>
          <p:cNvCxnSpPr>
            <a:endCxn id="1294" idx="1"/>
          </p:cNvCxnSpPr>
          <p:nvPr/>
        </p:nvCxnSpPr>
        <p:spPr>
          <a:xfrm flipH="1" rot="10800000">
            <a:off x="2903650" y="2955001"/>
            <a:ext cx="599700" cy="57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296" name="Google Shape;1296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9011" y="2080688"/>
            <a:ext cx="3119478" cy="17486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7" name="Google Shape;1297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9000" y="2103700"/>
            <a:ext cx="3083674" cy="1724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8" name="Google Shape;1298;p115"/>
          <p:cNvCxnSpPr>
            <a:stCxn id="1294" idx="3"/>
          </p:cNvCxnSpPr>
          <p:nvPr/>
        </p:nvCxnSpPr>
        <p:spPr>
          <a:xfrm flipH="1" rot="10800000">
            <a:off x="4902219" y="2697301"/>
            <a:ext cx="753000" cy="2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99" name="Google Shape;1299;p115"/>
          <p:cNvSpPr/>
          <p:nvPr/>
        </p:nvSpPr>
        <p:spPr>
          <a:xfrm>
            <a:off x="5290400" y="2393802"/>
            <a:ext cx="303900" cy="68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15"/>
          <p:cNvSpPr/>
          <p:nvPr/>
        </p:nvSpPr>
        <p:spPr>
          <a:xfrm>
            <a:off x="6004900" y="2113326"/>
            <a:ext cx="189900" cy="9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15"/>
          <p:cNvSpPr/>
          <p:nvPr/>
        </p:nvSpPr>
        <p:spPr>
          <a:xfrm>
            <a:off x="615775" y="2242550"/>
            <a:ext cx="2325900" cy="15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1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307" name="Google Shape;1307;p116"/>
          <p:cNvSpPr txBox="1"/>
          <p:nvPr/>
        </p:nvSpPr>
        <p:spPr>
          <a:xfrm>
            <a:off x="360000" y="360000"/>
            <a:ext cx="8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Your solutions are stored in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308" name="Google Shape;130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287" y="2027950"/>
            <a:ext cx="3892925" cy="236465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9" name="Google Shape;1309;p116"/>
          <p:cNvSpPr txBox="1"/>
          <p:nvPr/>
        </p:nvSpPr>
        <p:spPr>
          <a:xfrm>
            <a:off x="366775" y="1282800"/>
            <a:ext cx="69798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Scratch and Python solutions go to the "Lab" on the "Projects" tab immediately after saving.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0" name="Google Shape;1310;p116"/>
          <p:cNvCxnSpPr/>
          <p:nvPr/>
        </p:nvCxnSpPr>
        <p:spPr>
          <a:xfrm>
            <a:off x="4365436" y="2272607"/>
            <a:ext cx="258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11" name="Google Shape;1311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43" y="2023200"/>
            <a:ext cx="3902300" cy="237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16"/>
          <p:cNvSpPr/>
          <p:nvPr/>
        </p:nvSpPr>
        <p:spPr>
          <a:xfrm>
            <a:off x="6066451" y="2085286"/>
            <a:ext cx="289500" cy="9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3" name="Google Shape;1313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1625" y="2658525"/>
            <a:ext cx="3183176" cy="193973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17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319" name="Google Shape;1319;p117"/>
          <p:cNvSpPr txBox="1"/>
          <p:nvPr/>
        </p:nvSpPr>
        <p:spPr>
          <a:xfrm>
            <a:off x="360000" y="360000"/>
            <a:ext cx="8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Deleted projects end up in the "Trash"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320" name="Google Shape;1320;p117"/>
          <p:cNvPicPr preferRelativeResize="0"/>
          <p:nvPr/>
        </p:nvPicPr>
        <p:blipFill rotWithShape="1">
          <a:blip r:embed="rId3">
            <a:alphaModFix/>
          </a:blip>
          <a:srcRect b="9461" l="0" r="0" t="0"/>
          <a:stretch/>
        </p:blipFill>
        <p:spPr>
          <a:xfrm>
            <a:off x="458350" y="1406700"/>
            <a:ext cx="5300352" cy="29265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1" name="Google Shape;1321;p117"/>
          <p:cNvSpPr/>
          <p:nvPr/>
        </p:nvSpPr>
        <p:spPr>
          <a:xfrm>
            <a:off x="524575" y="2159499"/>
            <a:ext cx="516900" cy="1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18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327" name="Google Shape;1327;p118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Publishing Python projects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1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333" name="Google Shape;1333;p119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Create a project in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334" name="Google Shape;133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653" y="2697300"/>
            <a:ext cx="2526085" cy="16015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5" name="Google Shape;1335;p119"/>
          <p:cNvSpPr/>
          <p:nvPr/>
        </p:nvSpPr>
        <p:spPr>
          <a:xfrm>
            <a:off x="457200" y="1110625"/>
            <a:ext cx="4654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Go to the "Laboratory" page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6" name="Google Shape;1336;p119"/>
          <p:cNvSpPr/>
          <p:nvPr/>
        </p:nvSpPr>
        <p:spPr>
          <a:xfrm>
            <a:off x="457200" y="2288700"/>
            <a:ext cx="6596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Click on the button "+ Create project" → Python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19"/>
          <p:cNvSpPr/>
          <p:nvPr/>
        </p:nvSpPr>
        <p:spPr>
          <a:xfrm>
            <a:off x="5775300" y="3698872"/>
            <a:ext cx="813300" cy="159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8" name="Google Shape;1338;p119"/>
          <p:cNvPicPr preferRelativeResize="0"/>
          <p:nvPr/>
        </p:nvPicPr>
        <p:blipFill rotWithShape="1">
          <a:blip r:embed="rId4">
            <a:alphaModFix/>
          </a:blip>
          <a:srcRect b="10457" l="0" r="8784" t="5677"/>
          <a:stretch/>
        </p:blipFill>
        <p:spPr>
          <a:xfrm>
            <a:off x="457200" y="1458125"/>
            <a:ext cx="6437574" cy="550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9" name="Google Shape;1339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" y="2697300"/>
            <a:ext cx="3209676" cy="16015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40" name="Google Shape;1340;p119"/>
          <p:cNvCxnSpPr>
            <a:endCxn id="1341" idx="0"/>
          </p:cNvCxnSpPr>
          <p:nvPr/>
        </p:nvCxnSpPr>
        <p:spPr>
          <a:xfrm>
            <a:off x="4741300" y="1414700"/>
            <a:ext cx="30000" cy="18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1" name="Google Shape;1341;p119"/>
          <p:cNvSpPr/>
          <p:nvPr/>
        </p:nvSpPr>
        <p:spPr>
          <a:xfrm>
            <a:off x="4323100" y="1604000"/>
            <a:ext cx="896400" cy="270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2" name="Google Shape;1342;p119"/>
          <p:cNvCxnSpPr>
            <a:stCxn id="1339" idx="3"/>
          </p:cNvCxnSpPr>
          <p:nvPr/>
        </p:nvCxnSpPr>
        <p:spPr>
          <a:xfrm>
            <a:off x="3666875" y="3498075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2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348" name="Google Shape;1348;p120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 name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49" name="Google Shape;1349;p120"/>
          <p:cNvSpPr/>
          <p:nvPr/>
        </p:nvSpPr>
        <p:spPr>
          <a:xfrm>
            <a:off x="418500" y="2909450"/>
            <a:ext cx="37317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Enter the project name</a:t>
            </a:r>
            <a:b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Use only Latin letters, numbers and the sign "_" The name should not be the same as other names of projects on Python</a:t>
            </a:r>
            <a:endParaRPr b="0" i="0" sz="1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0" name="Google Shape;135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7050" y="1057050"/>
            <a:ext cx="2960727" cy="173193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1" name="Google Shape;1351;p120"/>
          <p:cNvSpPr/>
          <p:nvPr/>
        </p:nvSpPr>
        <p:spPr>
          <a:xfrm>
            <a:off x="4297050" y="2909450"/>
            <a:ext cx="3984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Click "Description and publication"</a:t>
            </a:r>
            <a:endParaRPr b="0" i="0" sz="1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120"/>
          <p:cNvSpPr/>
          <p:nvPr/>
        </p:nvSpPr>
        <p:spPr>
          <a:xfrm>
            <a:off x="6339325" y="1695275"/>
            <a:ext cx="842400" cy="197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3" name="Google Shape;1353;p120"/>
          <p:cNvCxnSpPr>
            <a:endCxn id="1352" idx="2"/>
          </p:cNvCxnSpPr>
          <p:nvPr/>
        </p:nvCxnSpPr>
        <p:spPr>
          <a:xfrm rot="10800000">
            <a:off x="6760525" y="1892975"/>
            <a:ext cx="11400" cy="49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354" name="Google Shape;1354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1057050"/>
            <a:ext cx="2454156" cy="16947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360" name="Google Shape;1360;p121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Enter a description and publish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61" name="Google Shape;1361;p121"/>
          <p:cNvSpPr/>
          <p:nvPr/>
        </p:nvSpPr>
        <p:spPr>
          <a:xfrm>
            <a:off x="4648500" y="1051725"/>
            <a:ext cx="42405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Enter the name and description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Select and upload an image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Publish your project to the Hall of Fame or Class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2" name="Google Shape;136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00" y="1051800"/>
            <a:ext cx="3940498" cy="2763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6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63" name="Google Shape;363;p6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61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1"/>
          <p:cNvSpPr txBox="1"/>
          <p:nvPr/>
        </p:nvSpPr>
        <p:spPr>
          <a:xfrm>
            <a:off x="183275" y="606800"/>
            <a:ext cx="75825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Program an employee database for the web development department.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database should store the following set of data about each employee: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position,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experience,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portfolio (project names).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data must be available using the employee’s name.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61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4" name="Google Shape;374;p61"/>
          <p:cNvSpPr txBox="1"/>
          <p:nvPr/>
        </p:nvSpPr>
        <p:spPr>
          <a:xfrm>
            <a:off x="183275" y="2255725"/>
            <a:ext cx="6094500" cy="16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staff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{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Smith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 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:{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'Должность'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'младший разработчик'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'Опыт'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'портфолио'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'Сайт Долголетие'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'Сайт PlayForever'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61"/>
          <p:cNvSpPr/>
          <p:nvPr/>
        </p:nvSpPr>
        <p:spPr>
          <a:xfrm>
            <a:off x="517725" y="2615100"/>
            <a:ext cx="9414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Name</a:t>
            </a:r>
            <a:endParaRPr sz="1200"/>
          </a:p>
        </p:txBody>
      </p:sp>
      <p:sp>
        <p:nvSpPr>
          <p:cNvPr id="376" name="Google Shape;376;p61"/>
          <p:cNvSpPr/>
          <p:nvPr/>
        </p:nvSpPr>
        <p:spPr>
          <a:xfrm>
            <a:off x="954850" y="2992100"/>
            <a:ext cx="1086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Position</a:t>
            </a:r>
            <a:endParaRPr sz="1200"/>
          </a:p>
        </p:txBody>
      </p:sp>
      <p:sp>
        <p:nvSpPr>
          <p:cNvPr id="377" name="Google Shape;377;p61"/>
          <p:cNvSpPr/>
          <p:nvPr/>
        </p:nvSpPr>
        <p:spPr>
          <a:xfrm>
            <a:off x="954850" y="3318150"/>
            <a:ext cx="694800" cy="2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</a:rPr>
              <a:t>Experience</a:t>
            </a:r>
            <a:endParaRPr sz="700"/>
          </a:p>
        </p:txBody>
      </p:sp>
      <p:sp>
        <p:nvSpPr>
          <p:cNvPr id="378" name="Google Shape;378;p61"/>
          <p:cNvSpPr/>
          <p:nvPr/>
        </p:nvSpPr>
        <p:spPr>
          <a:xfrm>
            <a:off x="954850" y="3621700"/>
            <a:ext cx="1086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Portfolio</a:t>
            </a:r>
            <a:endParaRPr sz="1200"/>
          </a:p>
        </p:txBody>
      </p:sp>
      <p:sp>
        <p:nvSpPr>
          <p:cNvPr id="379" name="Google Shape;379;p61"/>
          <p:cNvSpPr/>
          <p:nvPr/>
        </p:nvSpPr>
        <p:spPr>
          <a:xfrm>
            <a:off x="2295075" y="2992100"/>
            <a:ext cx="2097000" cy="255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380" name="Google Shape;380;p61"/>
          <p:cNvSpPr/>
          <p:nvPr/>
        </p:nvSpPr>
        <p:spPr>
          <a:xfrm>
            <a:off x="1819950" y="3329400"/>
            <a:ext cx="143400" cy="24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81" name="Google Shape;381;p61"/>
          <p:cNvSpPr/>
          <p:nvPr/>
        </p:nvSpPr>
        <p:spPr>
          <a:xfrm>
            <a:off x="2298275" y="3621700"/>
            <a:ext cx="16452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382" name="Google Shape;382;p61"/>
          <p:cNvSpPr/>
          <p:nvPr/>
        </p:nvSpPr>
        <p:spPr>
          <a:xfrm>
            <a:off x="4008275" y="3621700"/>
            <a:ext cx="19644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...</a:t>
            </a:r>
            <a:endParaRPr sz="1200"/>
          </a:p>
        </p:txBody>
      </p:sp>
      <p:sp>
        <p:nvSpPr>
          <p:cNvPr id="383" name="Google Shape;383;p61"/>
          <p:cNvSpPr txBox="1"/>
          <p:nvPr/>
        </p:nvSpPr>
        <p:spPr>
          <a:xfrm>
            <a:off x="181600" y="4628300"/>
            <a:ext cx="2241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workers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Smith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  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61"/>
          <p:cNvSpPr/>
          <p:nvPr/>
        </p:nvSpPr>
        <p:spPr>
          <a:xfrm>
            <a:off x="1174675" y="4713850"/>
            <a:ext cx="9414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Name</a:t>
            </a:r>
            <a:endParaRPr sz="1200"/>
          </a:p>
        </p:txBody>
      </p:sp>
      <p:cxnSp>
        <p:nvCxnSpPr>
          <p:cNvPr id="385" name="Google Shape;385;p61"/>
          <p:cNvCxnSpPr/>
          <p:nvPr/>
        </p:nvCxnSpPr>
        <p:spPr>
          <a:xfrm>
            <a:off x="2298275" y="4836350"/>
            <a:ext cx="815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61"/>
          <p:cNvSpPr txBox="1"/>
          <p:nvPr/>
        </p:nvSpPr>
        <p:spPr>
          <a:xfrm>
            <a:off x="3193675" y="4661650"/>
            <a:ext cx="42747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Getting information by name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2"/>
          <p:cNvSpPr txBox="1"/>
          <p:nvPr/>
        </p:nvSpPr>
        <p:spPr>
          <a:xfrm>
            <a:off x="303975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Nested structures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92" name="Google Shape;392;p6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93" name="Google Shape;393;p6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6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62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2"/>
          <p:cNvSpPr txBox="1"/>
          <p:nvPr/>
        </p:nvSpPr>
        <p:spPr>
          <a:xfrm>
            <a:off x="236425" y="638275"/>
            <a:ext cx="6842700" cy="2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solution we’re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considering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uses a nested data structure: </a:t>
            </a:r>
            <a:r>
              <a:rPr lang="en" sz="1800" u="sng">
                <a:latin typeface="Montserrat"/>
                <a:ea typeface="Montserrat"/>
                <a:cs typeface="Montserrat"/>
                <a:sym typeface="Montserrat"/>
              </a:rPr>
              <a:t>a dictionary with dictionaries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This solution is not fundamentally new, but working with it requires real skill.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 develop your skills and participate in the hackathon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successfully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, you will need to go through some special training.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62"/>
          <p:cNvPicPr preferRelativeResize="0"/>
          <p:nvPr/>
        </p:nvPicPr>
        <p:blipFill rotWithShape="1">
          <a:blip r:embed="rId5">
            <a:alphaModFix/>
          </a:blip>
          <a:srcRect b="25232" l="3717" r="62699" t="48927"/>
          <a:stretch/>
        </p:blipFill>
        <p:spPr>
          <a:xfrm>
            <a:off x="5969725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/>
        </p:nvSpPr>
        <p:spPr>
          <a:xfrm>
            <a:off x="360000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goal of the work day is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09" name="Google Shape;409;p6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10" name="Google Shape;410;p6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2" name="Google Shape;4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3"/>
          <p:cNvSpPr txBox="1"/>
          <p:nvPr/>
        </p:nvSpPr>
        <p:spPr>
          <a:xfrm>
            <a:off x="360000" y="214137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Today you will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9" name="Google Shape;419;p63"/>
          <p:cNvSpPr txBox="1"/>
          <p:nvPr/>
        </p:nvSpPr>
        <p:spPr>
          <a:xfrm>
            <a:off x="728375" y="672350"/>
            <a:ext cx="6846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learn how to program nested data structures.</a:t>
            </a:r>
            <a:endParaRPr i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This will be useful not only for the hackathon, but also for the development of your professional skills.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63"/>
          <p:cNvSpPr txBox="1"/>
          <p:nvPr/>
        </p:nvSpPr>
        <p:spPr>
          <a:xfrm>
            <a:off x="741325" y="2687125"/>
            <a:ext cx="62082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figure out how to use one data structure inside another;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take a training course;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take part in the ProTeam hackathon.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63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